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81" r:id="rId2"/>
    <p:sldId id="282" r:id="rId3"/>
    <p:sldId id="283" r:id="rId4"/>
    <p:sldId id="284" r:id="rId5"/>
    <p:sldId id="315" r:id="rId6"/>
    <p:sldId id="316" r:id="rId7"/>
    <p:sldId id="359" r:id="rId8"/>
    <p:sldId id="317" r:id="rId9"/>
    <p:sldId id="318" r:id="rId10"/>
    <p:sldId id="319" r:id="rId11"/>
    <p:sldId id="320" r:id="rId12"/>
    <p:sldId id="321" r:id="rId13"/>
    <p:sldId id="322" r:id="rId14"/>
    <p:sldId id="323" r:id="rId15"/>
    <p:sldId id="324" r:id="rId16"/>
    <p:sldId id="325" r:id="rId17"/>
    <p:sldId id="326" r:id="rId18"/>
    <p:sldId id="327" r:id="rId19"/>
    <p:sldId id="328" r:id="rId20"/>
    <p:sldId id="329" r:id="rId21"/>
    <p:sldId id="330" r:id="rId22"/>
    <p:sldId id="331" r:id="rId23"/>
    <p:sldId id="332" r:id="rId24"/>
    <p:sldId id="334" r:id="rId25"/>
    <p:sldId id="333" r:id="rId26"/>
    <p:sldId id="335" r:id="rId27"/>
    <p:sldId id="336" r:id="rId28"/>
    <p:sldId id="337" r:id="rId29"/>
    <p:sldId id="338" r:id="rId30"/>
    <p:sldId id="339" r:id="rId31"/>
    <p:sldId id="340" r:id="rId32"/>
    <p:sldId id="341" r:id="rId33"/>
    <p:sldId id="342" r:id="rId34"/>
    <p:sldId id="343" r:id="rId35"/>
    <p:sldId id="344" r:id="rId36"/>
    <p:sldId id="345" r:id="rId37"/>
    <p:sldId id="346" r:id="rId38"/>
    <p:sldId id="347" r:id="rId39"/>
    <p:sldId id="360" r:id="rId40"/>
    <p:sldId id="349" r:id="rId41"/>
    <p:sldId id="350" r:id="rId42"/>
    <p:sldId id="351" r:id="rId43"/>
    <p:sldId id="352" r:id="rId44"/>
    <p:sldId id="353" r:id="rId45"/>
    <p:sldId id="354" r:id="rId46"/>
    <p:sldId id="355" r:id="rId47"/>
    <p:sldId id="356" r:id="rId48"/>
    <p:sldId id="357" r:id="rId49"/>
    <p:sldId id="358" r:id="rId50"/>
    <p:sldId id="294" r:id="rId51"/>
    <p:sldId id="278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59AE4414-B8E7-4506-A9B0-A39719E9C60A}">
          <p14:sldIdLst>
            <p14:sldId id="281"/>
            <p14:sldId id="282"/>
            <p14:sldId id="283"/>
            <p14:sldId id="284"/>
            <p14:sldId id="315"/>
          </p14:sldIdLst>
        </p14:section>
        <p14:section name="Text" id="{ABFF410E-26CA-4F74-BE2A-31A9EA182A7A}">
          <p14:sldIdLst>
            <p14:sldId id="316"/>
            <p14:sldId id="359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  <p14:sldId id="326"/>
            <p14:sldId id="327"/>
            <p14:sldId id="328"/>
            <p14:sldId id="329"/>
            <p14:sldId id="330"/>
            <p14:sldId id="331"/>
            <p14:sldId id="332"/>
            <p14:sldId id="334"/>
            <p14:sldId id="333"/>
            <p14:sldId id="335"/>
            <p14:sldId id="336"/>
            <p14:sldId id="337"/>
            <p14:sldId id="338"/>
            <p14:sldId id="339"/>
            <p14:sldId id="340"/>
            <p14:sldId id="341"/>
            <p14:sldId id="342"/>
            <p14:sldId id="343"/>
            <p14:sldId id="344"/>
            <p14:sldId id="345"/>
            <p14:sldId id="346"/>
            <p14:sldId id="347"/>
            <p14:sldId id="360"/>
            <p14:sldId id="349"/>
            <p14:sldId id="350"/>
            <p14:sldId id="351"/>
            <p14:sldId id="352"/>
            <p14:sldId id="353"/>
            <p14:sldId id="354"/>
            <p14:sldId id="355"/>
            <p14:sldId id="356"/>
            <p14:sldId id="357"/>
            <p14:sldId id="358"/>
          </p14:sldIdLst>
        </p14:section>
        <p14:section name="sources" id="{839C3C97-55C7-4434-86D1-756F502DA4B3}">
          <p14:sldIdLst>
            <p14:sldId id="294"/>
          </p14:sldIdLst>
        </p14:section>
        <p14:section name="The end" id="{B6845649-D39B-4850-A90E-DED62D9C959D}">
          <p14:sldIdLst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17" autoAdjust="0"/>
    <p:restoredTop sz="95644" autoAdjust="0"/>
  </p:normalViewPr>
  <p:slideViewPr>
    <p:cSldViewPr>
      <p:cViewPr varScale="1">
        <p:scale>
          <a:sx n="70" d="100"/>
          <a:sy n="70" d="100"/>
        </p:scale>
        <p:origin x="145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2970"/>
    </p:cViewPr>
  </p:sorterViewPr>
  <p:notesViewPr>
    <p:cSldViewPr>
      <p:cViewPr varScale="1">
        <p:scale>
          <a:sx n="53" d="100"/>
          <a:sy n="53" d="100"/>
        </p:scale>
        <p:origin x="-2820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4/11/2014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0650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4/11/2014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074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732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616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897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9312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3034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</a:t>
            </a:r>
            <a:r>
              <a:rPr lang="en-US" b="1" dirty="0" smtClean="0"/>
              <a:t>Engineering Excellence</a:t>
            </a:r>
            <a:endParaRPr lang="en-US" dirty="0" smtClean="0"/>
          </a:p>
        </p:txBody>
      </p:sp>
      <p:sp>
        <p:nvSpPr>
          <p:cNvPr id="43011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dirty="0" smtClean="0"/>
              <a:t>Microsoft Confidential</a:t>
            </a:r>
          </a:p>
        </p:txBody>
      </p:sp>
      <p:sp>
        <p:nvSpPr>
          <p:cNvPr id="43012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FF76F4-FC11-42FE-9D94-04E3E6D16C06}" type="slidenum">
              <a:rPr lang="en-US" smtClean="0"/>
              <a:pPr/>
              <a:t>51</a:t>
            </a:fld>
            <a:endParaRPr lang="en-US" dirty="0" smtClean="0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603230"/>
          </a:xfrm>
          <a:noFill/>
          <a:ln/>
        </p:spPr>
        <p:txBody>
          <a:bodyPr/>
          <a:lstStyle/>
          <a:p>
            <a:pPr>
              <a:buFontTx/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9125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505200" y="4397375"/>
            <a:ext cx="5418224" cy="1470025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t">
            <a:noAutofit/>
          </a:bodyPr>
          <a:lstStyle>
            <a:lvl1pPr>
              <a:defRPr lang="en-US" sz="5400" b="1" cap="small" baseline="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8" name="Picture Placeholder 2"/>
          <p:cNvSpPr>
            <a:spLocks noGrp="1"/>
          </p:cNvSpPr>
          <p:nvPr>
            <p:ph type="pic" idx="10"/>
          </p:nvPr>
        </p:nvSpPr>
        <p:spPr>
          <a:xfrm>
            <a:off x="2819400" y="914400"/>
            <a:ext cx="5370512" cy="281747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8D409-97C5-4486-A7C1-DDF82F338058}" type="datetime1">
              <a:rPr lang="en-US" smtClean="0"/>
              <a:t>4/11/2014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846BC-B770-48AA-918F-D39B70DFEF2A}" type="datetime1">
              <a:rPr lang="en-US" smtClean="0"/>
              <a:t>4/11/2014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ground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BD11AD41-E0D8-42D3-8FDF-051575EFADD0}" type="datetime1">
              <a:rPr lang="en-US" smtClean="0"/>
              <a:t>4/11/2014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57400" y="1391557"/>
            <a:ext cx="6781800" cy="1362075"/>
          </a:xfrm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prstMaterial="matte">
            <a:contourClr>
              <a:srgbClr val="FFFFFF"/>
            </a:contourClr>
          </a:sp3d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lang="en-US" b="0" cap="small" baseline="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defRPr>
            </a:lvl1pPr>
          </a:lstStyle>
          <a:p>
            <a:pPr lvl="0" algn="r">
              <a:lnSpc>
                <a:spcPct val="150000"/>
              </a:lnSpc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6067C-9B5B-46E5-AD41-B463E4A68142}" type="datetime1">
              <a:rPr lang="en-US" smtClean="0"/>
              <a:t>4/11/2014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76200"/>
            <a:ext cx="8077200" cy="1143000"/>
          </a:xfrm>
        </p:spPr>
        <p:txBody>
          <a:bodyPr anchor="ctr" anchorCtr="0"/>
          <a:lstStyle>
            <a:lvl1pPr algn="ctr">
              <a:defRPr lang="en-US" sz="3600" b="1" dirty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1"/>
            <a:ext cx="8077200" cy="4674576"/>
          </a:xfrm>
        </p:spPr>
        <p:txBody>
          <a:bodyPr>
            <a:normAutofit/>
          </a:bodyPr>
          <a:lstStyle>
            <a:lvl1pPr algn="justLow">
              <a:defRPr sz="3200">
                <a:latin typeface="+mn-lt"/>
              </a:defRPr>
            </a:lvl1pPr>
            <a:lvl2pPr algn="justLow">
              <a:defRPr sz="2800">
                <a:latin typeface="+mn-lt"/>
              </a:defRPr>
            </a:lvl2pPr>
            <a:lvl3pPr algn="justLow">
              <a:defRPr sz="2400">
                <a:latin typeface="+mn-lt"/>
              </a:defRPr>
            </a:lvl3pPr>
            <a:lvl4pPr algn="justLow">
              <a:defRPr sz="2400">
                <a:latin typeface="+mn-lt"/>
              </a:defRPr>
            </a:lvl4pPr>
            <a:lvl5pPr algn="justLow">
              <a:defRPr sz="2400">
                <a:latin typeface="+mn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451AC-D733-494E-8ABF-556220D94BAC}" type="datetime1">
              <a:rPr lang="en-US" smtClean="0"/>
              <a:t>4/11/2014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79ADA-D919-4A58-A8E8-089F342D3412}" type="datetime1">
              <a:rPr lang="en-US" smtClean="0"/>
              <a:t>4/11/2014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uiExpand="1" build="p" advAuto="500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" grpId="0" build="p" advAuto="500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C84CB-43B3-4E32-8258-D93BEEAC95D2}" type="datetime1">
              <a:rPr lang="en-US" smtClean="0"/>
              <a:t>4/11/2014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41386-E9D9-48EE-9275-62AC59A69ECB}" type="datetime1">
              <a:rPr lang="en-US" smtClean="0"/>
              <a:t>4/11/2014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55F68-C9FC-4A30-9A18-CDB8C204AB63}" type="datetime1">
              <a:rPr lang="en-US" smtClean="0"/>
              <a:t>4/11/2014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6647-1F4E-4967-A94C-7DD75A9FC421}" type="datetime1">
              <a:rPr lang="en-US" smtClean="0"/>
              <a:t>4/11/2014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AC537-6FB6-4BA2-9A39-63B37DC67F74}" type="datetime1">
              <a:rPr lang="en-US" smtClean="0"/>
              <a:t>4/11/2014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89AC1-39E2-4E46-8F86-A4215F0B3239}" type="datetime1">
              <a:rPr lang="en-US" smtClean="0"/>
              <a:t>4/11/2014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-76201" y="5410200"/>
            <a:ext cx="742507" cy="1447800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fld id="{33D6E5A2-EC83-451F-A719-9AC1370DD5CF}" type="slidenum">
              <a:rPr lang="fa-IR" sz="3200" noProof="0" smtClean="0">
                <a:latin typeface="Adobe Arabic" pitchFamily="18" charset="-78"/>
                <a:cs typeface="B Titr" pitchFamily="2" charset="-78"/>
              </a:rPr>
              <a:pPr rtl="1"/>
              <a:t>‹#›</a:t>
            </a:fld>
            <a:endParaRPr lang="fa-IR" sz="2400" noProof="0" dirty="0" smtClean="0">
              <a:latin typeface="Adobe Arabic" pitchFamily="18" charset="-78"/>
              <a:cs typeface="B Titr" pitchFamily="2" charset="-78"/>
            </a:endParaRPr>
          </a:p>
          <a:p>
            <a:pPr rtl="1"/>
            <a:r>
              <a:rPr lang="fa-IR" sz="1600" dirty="0" smtClean="0">
                <a:latin typeface="Adobe Arabic" pitchFamily="18" charset="-78"/>
                <a:cs typeface="B Titr" pitchFamily="2" charset="-78"/>
              </a:rPr>
              <a:t>از </a:t>
            </a:r>
            <a:r>
              <a:rPr lang="fa-IR" sz="1600" baseline="0" dirty="0" smtClean="0">
                <a:latin typeface="Adobe Arabic" pitchFamily="18" charset="-78"/>
                <a:cs typeface="B Titr" pitchFamily="2" charset="-78"/>
              </a:rPr>
              <a:t> 50</a:t>
            </a:r>
            <a:endParaRPr lang="fa-IR" sz="1600" dirty="0" smtClean="0">
              <a:latin typeface="Adobe Arabic" pitchFamily="18" charset="-78"/>
              <a:cs typeface="B Titr" pitchFamily="2" charset="-7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dvAuto="500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ctr" defTabSz="914400" rtl="1" eaLnBrk="1" latinLnBrk="0" hangingPunct="1">
        <a:spcBef>
          <a:spcPct val="0"/>
        </a:spcBef>
        <a:buNone/>
        <a:defRPr lang="en-US" sz="4000" b="1" kern="1200" dirty="0" smtClean="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295400" y="2363450"/>
            <a:ext cx="6781800" cy="380875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normAutofit/>
          </a:bodyPr>
          <a:lstStyle/>
          <a:p>
            <a:pPr rtl="1"/>
            <a:r>
              <a:rPr lang="fa-IR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دانشگاه غیرانتفاعی</a:t>
            </a:r>
          </a:p>
          <a:p>
            <a:pPr rtl="1"/>
            <a:r>
              <a:rPr lang="fa-IR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خزر محمودآباد</a:t>
            </a:r>
            <a:endParaRPr 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0" y="0"/>
            <a:ext cx="7765662" cy="164761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"/>
            <a:ext cx="8077200" cy="3886200"/>
          </a:xfrm>
        </p:spPr>
        <p:txBody>
          <a:bodyPr>
            <a:normAutofit/>
          </a:bodyPr>
          <a:lstStyle/>
          <a:p>
            <a:r>
              <a:rPr lang="fa-IR" dirty="0"/>
              <a:t>نمک تنها </a:t>
            </a:r>
            <a:r>
              <a:rPr lang="fa-IR" dirty="0" smtClean="0"/>
              <a:t>جزء </a:t>
            </a:r>
            <a:r>
              <a:rPr lang="fa-IR" dirty="0"/>
              <a:t>ضروری برای تمام مخلوط های عمل آورنده است که در محیط عمل آوری به صورت یون در می آید</a:t>
            </a:r>
            <a:r>
              <a:rPr lang="fa-IR" dirty="0" smtClean="0"/>
              <a:t>. هر </a:t>
            </a:r>
            <a:r>
              <a:rPr lang="fa-IR" dirty="0"/>
              <a:t>چه غلظت نمک بیشتر باشد عمل جذب آب بیشتر صورت می گیرد.</a:t>
            </a:r>
            <a:endParaRPr lang="en-US" dirty="0"/>
          </a:p>
          <a:p>
            <a:r>
              <a:rPr lang="fa-IR" dirty="0"/>
              <a:t>استفاده از نمک به تنهایی یک محصول خشک</a:t>
            </a:r>
            <a:r>
              <a:rPr lang="fa-IR" dirty="0" smtClean="0"/>
              <a:t>، خشن و نمکی </a:t>
            </a:r>
            <a:r>
              <a:rPr lang="fa-IR" dirty="0"/>
              <a:t>ایجاد </a:t>
            </a:r>
            <a:r>
              <a:rPr lang="fa-IR" dirty="0" smtClean="0"/>
              <a:t>می‌کند </a:t>
            </a:r>
            <a:r>
              <a:rPr lang="fa-IR" dirty="0"/>
              <a:t>که مطلوب نیست و نیز باعث تیرگی رنگ گوشت می شود</a:t>
            </a:r>
            <a:r>
              <a:rPr lang="fa-IR" dirty="0" smtClean="0"/>
              <a:t>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572" y="3823130"/>
            <a:ext cx="8610600" cy="3034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45399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50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4191000"/>
            <a:ext cx="7543800" cy="2514600"/>
          </a:xfrm>
        </p:spPr>
        <p:txBody>
          <a:bodyPr>
            <a:normAutofit fontScale="85000" lnSpcReduction="10000"/>
          </a:bodyPr>
          <a:lstStyle/>
          <a:p>
            <a:r>
              <a:rPr lang="fa-IR" dirty="0"/>
              <a:t>به دلیل اثرات سوء نمک بر طعم و </a:t>
            </a:r>
            <a:r>
              <a:rPr lang="fa-IR" dirty="0" smtClean="0"/>
              <a:t>ظاهرگوشت، نمک همراه </a:t>
            </a:r>
            <a:r>
              <a:rPr lang="fa-IR" dirty="0"/>
              <a:t>قند و نیتریت یا نیترات استفاده </a:t>
            </a:r>
            <a:r>
              <a:rPr lang="fa-IR" dirty="0" smtClean="0"/>
              <a:t>می‌شود</a:t>
            </a:r>
            <a:r>
              <a:rPr lang="fa-IR" dirty="0"/>
              <a:t>.</a:t>
            </a:r>
            <a:endParaRPr lang="en-US" dirty="0"/>
          </a:p>
          <a:p>
            <a:r>
              <a:rPr lang="fa-IR" dirty="0"/>
              <a:t>اضافه کردن نمک به گوشت </a:t>
            </a:r>
            <a:r>
              <a:rPr lang="fa-IR" dirty="0" smtClean="0"/>
              <a:t>خام، </a:t>
            </a:r>
            <a:r>
              <a:rPr lang="en-US" dirty="0" smtClean="0"/>
              <a:t>pH</a:t>
            </a:r>
            <a:r>
              <a:rPr lang="fa-IR" dirty="0" smtClean="0"/>
              <a:t> </a:t>
            </a:r>
            <a:r>
              <a:rPr lang="fa-IR" dirty="0"/>
              <a:t>نقطه ایزوالکتریک پروتئین ها را تا </a:t>
            </a:r>
            <a:r>
              <a:rPr lang="en-US" dirty="0" smtClean="0"/>
              <a:t>0.2</a:t>
            </a:r>
            <a:r>
              <a:rPr lang="fa-IR" dirty="0" smtClean="0"/>
              <a:t> </a:t>
            </a:r>
            <a:r>
              <a:rPr lang="fa-IR" dirty="0"/>
              <a:t>کاهش </a:t>
            </a:r>
            <a:r>
              <a:rPr lang="fa-IR" dirty="0" smtClean="0"/>
              <a:t>می‌دهد </a:t>
            </a:r>
            <a:r>
              <a:rPr lang="fa-IR" dirty="0"/>
              <a:t>و به 5 </a:t>
            </a:r>
            <a:r>
              <a:rPr lang="fa-IR" dirty="0" smtClean="0"/>
              <a:t>می‌رساند.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829" y="0"/>
            <a:ext cx="85344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03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50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609600"/>
            <a:ext cx="8077200" cy="5334000"/>
          </a:xfrm>
        </p:spPr>
        <p:txBody>
          <a:bodyPr>
            <a:normAutofit/>
          </a:bodyPr>
          <a:lstStyle/>
          <a:p>
            <a:r>
              <a:rPr lang="fa-IR" dirty="0"/>
              <a:t>نمک سبب افزایش حلالیت و توان امولسیون کنندگی توسط پروتئین </a:t>
            </a:r>
            <a:r>
              <a:rPr lang="fa-IR" dirty="0" smtClean="0"/>
              <a:t>می‌شود. البته </a:t>
            </a:r>
            <a:r>
              <a:rPr lang="fa-IR" dirty="0"/>
              <a:t>اگر از حدی تجاوز کند باعث کاهش حلالیت و رسوب پروتئین ها می شود. میزان نمک قابل قبول </a:t>
            </a:r>
            <a:r>
              <a:rPr lang="fa-IR" dirty="0" smtClean="0"/>
              <a:t>2 تا 3 </a:t>
            </a:r>
            <a:r>
              <a:rPr lang="fa-IR" dirty="0"/>
              <a:t>درصد است</a:t>
            </a:r>
            <a:r>
              <a:rPr lang="fa-IR" dirty="0" smtClean="0"/>
              <a:t>.</a:t>
            </a:r>
          </a:p>
          <a:p>
            <a:endParaRPr lang="en-US" dirty="0"/>
          </a:p>
          <a:p>
            <a:r>
              <a:rPr lang="fa-IR" dirty="0"/>
              <a:t>نمک اساساً به دلیل یون </a:t>
            </a:r>
            <a:r>
              <a:rPr lang="fa-IR" dirty="0" smtClean="0"/>
              <a:t>های</a:t>
            </a:r>
            <a:r>
              <a:rPr lang="fa-IR" dirty="0"/>
              <a:t> </a:t>
            </a:r>
            <a:r>
              <a:rPr lang="en-US" dirty="0" smtClean="0"/>
              <a:t>Na</a:t>
            </a:r>
            <a:r>
              <a:rPr lang="en-US" baseline="30000" dirty="0" smtClean="0"/>
              <a:t>+</a:t>
            </a:r>
            <a:r>
              <a:rPr lang="fa-IR" dirty="0" smtClean="0"/>
              <a:t> و </a:t>
            </a:r>
            <a:r>
              <a:rPr lang="en-US" dirty="0" smtClean="0"/>
              <a:t>Cl</a:t>
            </a:r>
            <a:r>
              <a:rPr lang="en-US" baseline="30000" dirty="0" smtClean="0"/>
              <a:t>-</a:t>
            </a:r>
            <a:r>
              <a:rPr lang="fa-IR" dirty="0" smtClean="0"/>
              <a:t> </a:t>
            </a:r>
            <a:r>
              <a:rPr lang="fa-IR" dirty="0"/>
              <a:t>و تحریک جوانه های </a:t>
            </a:r>
            <a:r>
              <a:rPr lang="fa-IR" dirty="0" smtClean="0"/>
              <a:t>چشایی </a:t>
            </a:r>
            <a:r>
              <a:rPr lang="fa-IR" dirty="0"/>
              <a:t>مزه شوری ایجاد می کند</a:t>
            </a:r>
            <a:r>
              <a:rPr lang="fa-I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4679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50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قند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2465852"/>
            <a:ext cx="6629400" cy="4392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/>
              <a:t>اضافه کردن قند در عمل آوری در درجه اول از نقطه نظر طعم است</a:t>
            </a:r>
            <a:r>
              <a:rPr lang="fa-IR" dirty="0" smtClean="0"/>
              <a:t>. به </a:t>
            </a:r>
            <a:r>
              <a:rPr lang="fa-IR" dirty="0"/>
              <a:t>طور کلی قند یک حفاظت کننده موثر است و رشد باکتریها را کند </a:t>
            </a:r>
            <a:r>
              <a:rPr lang="fa-IR" dirty="0" smtClean="0"/>
              <a:t>می‌کند</a:t>
            </a:r>
            <a:r>
              <a:rPr lang="fa-IR" dirty="0"/>
              <a:t>.</a:t>
            </a:r>
            <a:endParaRPr lang="en-US" dirty="0"/>
          </a:p>
          <a:p>
            <a:r>
              <a:rPr lang="fa-IR" dirty="0"/>
              <a:t>قند به وسیله جذب آب ازنمک سبب نرم شدن فرآورده می شود.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671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dvAuto="50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0400" y="533400"/>
            <a:ext cx="4673600" cy="5943599"/>
          </a:xfrm>
        </p:spPr>
        <p:txBody>
          <a:bodyPr>
            <a:normAutofit fontScale="85000" lnSpcReduction="20000"/>
          </a:bodyPr>
          <a:lstStyle/>
          <a:p>
            <a:r>
              <a:rPr lang="fa-IR" dirty="0"/>
              <a:t>قند های احیا کننده با گروه آمین پروتئین ها وارد واکنش قهوه ای شدن غیر آنزیمی </a:t>
            </a:r>
            <a:r>
              <a:rPr lang="fa-IR" dirty="0" smtClean="0"/>
              <a:t>می‌شود </a:t>
            </a:r>
            <a:r>
              <a:rPr lang="fa-IR" dirty="0"/>
              <a:t>و در بعضی موارد واکنش قهوه ای شدن ممکن است آنقدر مشخص باشد که حالت طعم سوخته را داشته باشد</a:t>
            </a:r>
            <a:r>
              <a:rPr lang="fa-IR" dirty="0" smtClean="0"/>
              <a:t>.</a:t>
            </a:r>
            <a:endParaRPr lang="en-US" dirty="0" smtClean="0"/>
          </a:p>
          <a:p>
            <a:endParaRPr lang="en-US" dirty="0"/>
          </a:p>
          <a:p>
            <a:r>
              <a:rPr lang="fa-IR" dirty="0"/>
              <a:t>دکستروز اغلب به گوشت های عمل آمده اضافه می شود میزان شیرینی آن کمتر از ساکارز است و همچنین ظرفیت نگهداری آب فرآورده را افزایش می دهد</a:t>
            </a:r>
            <a:r>
              <a:rPr lang="fa-IR" dirty="0" smtClean="0"/>
              <a:t>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2572" y="-10886"/>
            <a:ext cx="4568372" cy="6868886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716535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50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نیتریت و نیترات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a-IR" dirty="0" smtClean="0"/>
              <a:t>اساساً </a:t>
            </a:r>
            <a:r>
              <a:rPr lang="fa-IR" dirty="0"/>
              <a:t>نیتریت چهار وظیفه در عمل آوری گوشت انجام می </a:t>
            </a:r>
            <a:r>
              <a:rPr lang="fa-IR" dirty="0" smtClean="0"/>
              <a:t>دهد</a:t>
            </a:r>
          </a:p>
          <a:p>
            <a:pPr marL="0" indent="0">
              <a:buNone/>
            </a:pPr>
            <a:endParaRPr lang="en-US" dirty="0"/>
          </a:p>
          <a:p>
            <a:pPr marL="514350" lvl="0" indent="-514350">
              <a:lnSpc>
                <a:spcPct val="100000"/>
              </a:lnSpc>
              <a:buFont typeface="+mj-lt"/>
              <a:buAutoNum type="arabicPeriod"/>
            </a:pPr>
            <a:r>
              <a:rPr lang="fa-IR" dirty="0"/>
              <a:t>پایداری رنگ </a:t>
            </a:r>
            <a:endParaRPr lang="en-US" dirty="0"/>
          </a:p>
          <a:p>
            <a:pPr marL="514350" lvl="0" indent="-514350">
              <a:lnSpc>
                <a:spcPct val="100000"/>
              </a:lnSpc>
              <a:buFont typeface="+mj-lt"/>
              <a:buAutoNum type="arabicPeriod"/>
            </a:pPr>
            <a:r>
              <a:rPr lang="fa-IR" dirty="0"/>
              <a:t>کمک به ایجاد طعم </a:t>
            </a:r>
            <a:endParaRPr lang="en-US" dirty="0"/>
          </a:p>
          <a:p>
            <a:pPr marL="514350" lvl="0" indent="-514350">
              <a:lnSpc>
                <a:spcPct val="100000"/>
              </a:lnSpc>
              <a:buFont typeface="+mj-lt"/>
              <a:buAutoNum type="arabicPeriod"/>
            </a:pPr>
            <a:r>
              <a:rPr lang="fa-IR" dirty="0"/>
              <a:t>جلوگیری از رشد برخی میکرو ارگانیسم های فاسد کننده غذا </a:t>
            </a:r>
            <a:endParaRPr lang="en-US" dirty="0"/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fa-IR" dirty="0" smtClean="0"/>
              <a:t>جلوگیری </a:t>
            </a:r>
            <a:r>
              <a:rPr lang="fa-IR" dirty="0"/>
              <a:t>از اکسیداسیون چربی ها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3921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dvAuto="50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457200"/>
            <a:ext cx="8077200" cy="6019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a-IR" sz="2800" dirty="0"/>
              <a:t>نقش </a:t>
            </a:r>
            <a:r>
              <a:rPr lang="fa-IR" sz="2800" dirty="0" smtClean="0"/>
              <a:t>نیتریت در جلوگیری از </a:t>
            </a:r>
            <a:r>
              <a:rPr lang="fa-IR" sz="2800" dirty="0"/>
              <a:t>رشد میکروارگانیسم ها به </a:t>
            </a:r>
            <a:r>
              <a:rPr lang="fa-IR" sz="2800" dirty="0" smtClean="0"/>
              <a:t>عوامل زیر بستگی دارد</a:t>
            </a:r>
          </a:p>
          <a:p>
            <a:pPr marL="0" indent="0">
              <a:buNone/>
            </a:pPr>
            <a:endParaRPr lang="en-US" sz="2800" dirty="0"/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fa-IR" dirty="0"/>
              <a:t>میزان نمک </a:t>
            </a:r>
            <a:endParaRPr lang="en-US" dirty="0"/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en-US" dirty="0" smtClean="0"/>
              <a:t>pH</a:t>
            </a:r>
            <a:endParaRPr lang="en-US" dirty="0"/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fa-IR" dirty="0"/>
              <a:t>حضور نیترات </a:t>
            </a:r>
            <a:endParaRPr lang="en-US" dirty="0"/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fa-IR" dirty="0"/>
              <a:t>تعداد باکتری ها</a:t>
            </a:r>
            <a:endParaRPr lang="en-US" dirty="0"/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fa-IR" dirty="0"/>
              <a:t>درجه حرارت نگهداری </a:t>
            </a:r>
            <a:endParaRPr lang="en-US" dirty="0"/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fa-IR" dirty="0"/>
              <a:t>قرار گرفتن یا نگرفتن ماده غذایی در حرارت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7584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50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"/>
            <a:ext cx="8077200" cy="3581400"/>
          </a:xfrm>
        </p:spPr>
        <p:txBody>
          <a:bodyPr>
            <a:normAutofit fontScale="92500" lnSpcReduction="10000"/>
          </a:bodyPr>
          <a:lstStyle/>
          <a:p>
            <a:r>
              <a:rPr lang="fa-IR" dirty="0" smtClean="0"/>
              <a:t>اضافه کردت نیتریت </a:t>
            </a:r>
            <a:r>
              <a:rPr lang="fa-IR" dirty="0"/>
              <a:t>به ماده ای که در معرض حرارت قرار </a:t>
            </a:r>
            <a:r>
              <a:rPr lang="fa-IR" dirty="0" smtClean="0"/>
              <a:t>گرفته، می‌تواند </a:t>
            </a:r>
            <a:r>
              <a:rPr lang="fa-IR" dirty="0"/>
              <a:t>حفاظت در برابر بوتولیسم را تامین نماید. اضافه کردن </a:t>
            </a:r>
            <a:r>
              <a:rPr lang="en-US" dirty="0" smtClean="0"/>
              <a:t>100ppm </a:t>
            </a:r>
            <a:r>
              <a:rPr lang="fa-IR" dirty="0"/>
              <a:t>نیتریت </a:t>
            </a:r>
            <a:r>
              <a:rPr lang="fa-IR" dirty="0" smtClean="0"/>
              <a:t>می‌تواند </a:t>
            </a:r>
            <a:r>
              <a:rPr lang="fa-IR" dirty="0"/>
              <a:t>اثر آنتی اکسیدانی نیز از خود ظاهر سازد.</a:t>
            </a:r>
            <a:endParaRPr lang="en-US" dirty="0"/>
          </a:p>
          <a:p>
            <a:r>
              <a:rPr lang="fa-IR" dirty="0"/>
              <a:t>در ابتدا مصرف نیترات برای تثبیت رنگ در گوشت عمل آمده بود</a:t>
            </a:r>
            <a:r>
              <a:rPr lang="fa-IR" dirty="0" smtClean="0"/>
              <a:t>. در </a:t>
            </a:r>
            <a:r>
              <a:rPr lang="fa-IR" dirty="0"/>
              <a:t>حال حاضر نیتریت جایگزین آن شده است</a:t>
            </a:r>
            <a:r>
              <a:rPr lang="fa-IR" dirty="0" smtClean="0"/>
              <a:t>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89"/>
          <a:stretch/>
        </p:blipFill>
        <p:spPr>
          <a:xfrm>
            <a:off x="562428" y="3614057"/>
            <a:ext cx="8580954" cy="3243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854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50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فسفات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8077200" cy="5486400"/>
          </a:xfrm>
        </p:spPr>
        <p:txBody>
          <a:bodyPr>
            <a:normAutofit fontScale="92500" lnSpcReduction="10000"/>
          </a:bodyPr>
          <a:lstStyle/>
          <a:p>
            <a:r>
              <a:rPr lang="fa-IR" dirty="0"/>
              <a:t>فسفات از دو طریق سبب افزایش ظرفیت نگهداری آب در گوشت </a:t>
            </a:r>
            <a:r>
              <a:rPr lang="fa-IR" dirty="0" smtClean="0"/>
              <a:t>می‌شود؛</a:t>
            </a:r>
          </a:p>
          <a:p>
            <a:pPr marL="971550" lvl="1" indent="-514350">
              <a:buFont typeface="+mj-lt"/>
              <a:buAutoNum type="arabicPeriod"/>
            </a:pPr>
            <a:r>
              <a:rPr lang="fa-IR" dirty="0" smtClean="0"/>
              <a:t>افزایش </a:t>
            </a:r>
            <a:r>
              <a:rPr lang="en-US" dirty="0" smtClean="0"/>
              <a:t>pH</a:t>
            </a:r>
            <a:endParaRPr lang="fa-IR" dirty="0" smtClean="0"/>
          </a:p>
          <a:p>
            <a:pPr marL="971550" lvl="1" indent="-514350">
              <a:buFont typeface="+mj-lt"/>
              <a:buAutoNum type="arabicPeriod"/>
            </a:pPr>
            <a:r>
              <a:rPr lang="fa-IR" dirty="0" smtClean="0"/>
              <a:t>باز </a:t>
            </a:r>
            <a:r>
              <a:rPr lang="fa-IR" dirty="0"/>
              <a:t>کردن رشته های پروتئین </a:t>
            </a:r>
            <a:r>
              <a:rPr lang="fa-IR" dirty="0" smtClean="0"/>
              <a:t>گوشت</a:t>
            </a:r>
            <a:endParaRPr lang="en-US" dirty="0"/>
          </a:p>
          <a:p>
            <a:r>
              <a:rPr lang="fa-IR" dirty="0"/>
              <a:t>فسفات های قلیایی و اسیدی باید در حد خاصی استفاده شود به طوری که در محصول نهایی از </a:t>
            </a:r>
            <a:r>
              <a:rPr lang="fa-IR" dirty="0" smtClean="0"/>
              <a:t>0.5 درصد </a:t>
            </a:r>
            <a:r>
              <a:rPr lang="fa-IR" dirty="0"/>
              <a:t>بیشتر نباشد.</a:t>
            </a:r>
            <a:endParaRPr lang="en-US" dirty="0"/>
          </a:p>
          <a:p>
            <a:r>
              <a:rPr lang="fa-IR" dirty="0"/>
              <a:t>باید توجه داشت فسفات ها دارای خاصیت خورندگی هستند از این نظر دستگاه های مورد استفاده برای عمل آوری باید از فولاد ضد زنگ یا پلاستیک باشند.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937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dvAuto="50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اسکوربات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8077200" cy="5486399"/>
          </a:xfrm>
        </p:spPr>
        <p:txBody>
          <a:bodyPr>
            <a:normAutofit fontScale="92500" lnSpcReduction="20000"/>
          </a:bodyPr>
          <a:lstStyle/>
          <a:p>
            <a:r>
              <a:rPr lang="fa-IR" dirty="0"/>
              <a:t>اسید اسکوربیک یا نمک سدیم در گوشت های عمل آمده به دلیل خواص احیا کنندگی مورد استفاده قرار می گیرد.</a:t>
            </a:r>
            <a:endParaRPr lang="en-US" dirty="0"/>
          </a:p>
          <a:p>
            <a:r>
              <a:rPr lang="fa-IR" dirty="0"/>
              <a:t>این ماده در چربی ها نا محلول است و نمی تواند نقش آنتی اکسیدانی ایفا کند</a:t>
            </a:r>
            <a:r>
              <a:rPr lang="fa-IR" dirty="0" smtClean="0"/>
              <a:t>.</a:t>
            </a:r>
          </a:p>
          <a:p>
            <a:r>
              <a:rPr lang="fa-IR" dirty="0"/>
              <a:t>استفاده از آن باعث می شود میزان نیتریت باقی مانده در گوشت عمل آمده کاهش یابد و خطر تشکیل نیتروز آمین کم می شود.</a:t>
            </a:r>
            <a:endParaRPr lang="en-US" dirty="0"/>
          </a:p>
          <a:p>
            <a:r>
              <a:rPr lang="fa-IR" dirty="0"/>
              <a:t>مقدار مجاز استفاده از اسید اسکوربیک حداکثر 300 میلی گرم برای هر کیلوگرم گوشت است</a:t>
            </a:r>
            <a:r>
              <a:rPr lang="fa-IR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694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dvAuto="50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67000" y="2087940"/>
            <a:ext cx="5816154" cy="385566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عمل آوری و شور کردن</a:t>
            </a:r>
            <a:endParaRPr lang="fa-IR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53000" y="0"/>
            <a:ext cx="7765662" cy="16476125"/>
          </a:xfrm>
          <a:prstGeom prst="rect">
            <a:avLst/>
          </a:prstGeom>
        </p:spPr>
      </p:pic>
    </p:spTree>
  </p:cSld>
  <p:clrMapOvr>
    <a:masterClrMapping/>
  </p:clrMapOvr>
  <p:transition spd="slow" advClick="0" advTm="3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رنگ گوشت عمل آمده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1"/>
            <a:ext cx="8077200" cy="5334000"/>
          </a:xfrm>
        </p:spPr>
        <p:txBody>
          <a:bodyPr>
            <a:normAutofit lnSpcReduction="10000"/>
          </a:bodyPr>
          <a:lstStyle/>
          <a:p>
            <a:r>
              <a:rPr lang="fa-IR" dirty="0"/>
              <a:t>مهم ترین </a:t>
            </a:r>
            <a:r>
              <a:rPr lang="fa-IR" dirty="0" smtClean="0"/>
              <a:t>رنگ‌دانه‌های </a:t>
            </a:r>
            <a:r>
              <a:rPr lang="fa-IR" dirty="0"/>
              <a:t>گوشت میوگلوبین و هموگلوبین هستند.</a:t>
            </a:r>
            <a:endParaRPr lang="en-US" dirty="0"/>
          </a:p>
          <a:p>
            <a:r>
              <a:rPr lang="fa-IR" dirty="0"/>
              <a:t>میوگلوبین </a:t>
            </a:r>
            <a:r>
              <a:rPr lang="fa-IR" dirty="0" smtClean="0"/>
              <a:t>رنگ‌دانه </a:t>
            </a:r>
            <a:r>
              <a:rPr lang="fa-IR" dirty="0"/>
              <a:t>خاص ماهیچه ای است و </a:t>
            </a:r>
            <a:r>
              <a:rPr lang="fa-IR" dirty="0" smtClean="0"/>
              <a:t>ذخیره </a:t>
            </a:r>
            <a:r>
              <a:rPr lang="fa-IR" dirty="0"/>
              <a:t>کننده اکسیژن در سطح سلول است و هموگلوبین رنگ‌دانه غالب در بدن حیوان زنده است </a:t>
            </a:r>
            <a:r>
              <a:rPr lang="fa-IR" dirty="0" smtClean="0"/>
              <a:t>ولی </a:t>
            </a:r>
            <a:r>
              <a:rPr lang="fa-IR" dirty="0"/>
              <a:t>بعد از ذبح و </a:t>
            </a:r>
            <a:r>
              <a:rPr lang="fa-IR" dirty="0" smtClean="0"/>
              <a:t>خون‌گیری میوگلوبین </a:t>
            </a:r>
            <a:r>
              <a:rPr lang="fa-IR" dirty="0"/>
              <a:t>رنگ دانه اصلی در لاشه خواهد شد و هموگلوبین فقط 5 درصد رنگ‌دانه گوشت را تشکیل می دهد.</a:t>
            </a:r>
            <a:endParaRPr lang="en-US" dirty="0"/>
          </a:p>
          <a:p>
            <a:r>
              <a:rPr lang="fa-IR" dirty="0"/>
              <a:t>بافت هایی که دارای فعالیت عضلانی زیاد هستند مقادیر بیشتری میوگلوبین و هموگلوبین </a:t>
            </a:r>
            <a:r>
              <a:rPr lang="fa-IR" dirty="0" smtClean="0"/>
              <a:t>دارند.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673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dvAuto="50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" y="2743199"/>
            <a:ext cx="5486400" cy="4114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روش های عمل آوری گوشت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199"/>
            <a:ext cx="8077200" cy="4293577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fa-IR" dirty="0"/>
              <a:t>عمل آوری با نمک خشک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fa-IR" dirty="0"/>
              <a:t>عمل آوری با محلول 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fa-IR" dirty="0"/>
              <a:t>عمل‌آوری </a:t>
            </a:r>
            <a:r>
              <a:rPr lang="fa-IR" dirty="0" smtClean="0"/>
              <a:t>گرم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4494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50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عمل آوری با نمک خشک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8077200" cy="5333999"/>
          </a:xfrm>
        </p:spPr>
        <p:txBody>
          <a:bodyPr/>
          <a:lstStyle/>
          <a:p>
            <a:r>
              <a:rPr lang="fa-IR" dirty="0"/>
              <a:t>در ساده ترین حالت این روش تکه های گوشت که روی آنها نیترات یا نیتریت پاشیده شده در توده ای از نمک فرو برده می </a:t>
            </a:r>
            <a:r>
              <a:rPr lang="fa-IR" dirty="0" smtClean="0"/>
              <a:t>شود؛</a:t>
            </a:r>
            <a:endParaRPr lang="en-US" dirty="0" smtClean="0"/>
          </a:p>
          <a:p>
            <a:r>
              <a:rPr lang="fa-IR" dirty="0" smtClean="0"/>
              <a:t>محصول </a:t>
            </a:r>
            <a:r>
              <a:rPr lang="fa-IR" dirty="0"/>
              <a:t>بدست آمده از این روش قابلیت نگهداری خوبی دارد که به دلیل خشک شدن زیاد است.</a:t>
            </a:r>
            <a:endParaRPr lang="en-US" dirty="0"/>
          </a:p>
          <a:p>
            <a:r>
              <a:rPr lang="fa-IR" dirty="0"/>
              <a:t>در یک روش جدید تر عمل آوری به صورت خشک از جعبه هایی از جنس آهن گالوانیزه یا فولاد ضد زنگ استفاده می شود</a:t>
            </a:r>
            <a:r>
              <a:rPr lang="fa-IR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756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50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عمل آوری با محلول نمک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/>
              <a:t>در این روش از محلول نمک که حاوی کلیه اجزای عمل آورنده می باشد به منزله ی ماده عمل آورنده استفاده می </a:t>
            </a:r>
            <a:r>
              <a:rPr lang="fa-IR" dirty="0" smtClean="0"/>
              <a:t>گردد و </a:t>
            </a:r>
            <a:r>
              <a:rPr lang="fa-IR" dirty="0"/>
              <a:t>تکه های گوشت در آن قرار داده می شود.</a:t>
            </a:r>
            <a:endParaRPr lang="en-US" dirty="0"/>
          </a:p>
          <a:p>
            <a:r>
              <a:rPr lang="fa-IR" dirty="0"/>
              <a:t>غلظت مایع عمل آورنده بر حسب درجه نمک سنج مشخص می شود از مایع با غلظت </a:t>
            </a:r>
            <a:r>
              <a:rPr lang="fa-IR" dirty="0" smtClean="0"/>
              <a:t>60 تا 70 </a:t>
            </a:r>
            <a:r>
              <a:rPr lang="fa-IR" dirty="0"/>
              <a:t>درجه نمک سنج استفاده می گردد</a:t>
            </a:r>
            <a:r>
              <a:rPr lang="fa-IR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092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50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عمل آوری با محلول نمک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/>
              <a:t>روش دیگر عمل آوری تزریق ماده عمل آورنده به درون سیستم سرخرگی در گوشت است و انجام این عمل منوط به سالم بودن این سیستم در گوشت است.</a:t>
            </a:r>
            <a:endParaRPr lang="en-US" dirty="0"/>
          </a:p>
          <a:p>
            <a:r>
              <a:rPr lang="fa-IR" dirty="0"/>
              <a:t> در روش دیگری از تزریق مایع عمل آورنده توسط یک سوزنی که دارای منفذ است به درون گوشت تزریق می شود و در روش دیگری از تزریق از سیستمی که دارای چند سوزن است استفاده می شود.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85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dvAuto="50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عمل آوری گرم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a-IR" dirty="0"/>
              <a:t>در این </a:t>
            </a:r>
            <a:r>
              <a:rPr lang="fa-IR" dirty="0" smtClean="0"/>
              <a:t>حالت</a:t>
            </a:r>
            <a:r>
              <a:rPr lang="fa-IR" dirty="0"/>
              <a:t>،</a:t>
            </a:r>
            <a:r>
              <a:rPr lang="fa-IR" dirty="0" smtClean="0"/>
              <a:t> </a:t>
            </a:r>
            <a:r>
              <a:rPr lang="fa-IR" dirty="0"/>
              <a:t>از ماده عمل آورنده خشک گرم و یا مایع گرم استفاده </a:t>
            </a:r>
            <a:r>
              <a:rPr lang="fa-IR" dirty="0" smtClean="0"/>
              <a:t>شده که </a:t>
            </a:r>
            <a:r>
              <a:rPr lang="fa-IR" dirty="0"/>
              <a:t>در این روش عمل آوری تسریع می گردد.</a:t>
            </a:r>
            <a:endParaRPr lang="en-US" dirty="0"/>
          </a:p>
          <a:p>
            <a:r>
              <a:rPr lang="fa-IR" dirty="0"/>
              <a:t>در این روش بهترین نتیجه با به </a:t>
            </a:r>
            <a:r>
              <a:rPr lang="fa-IR" dirty="0" smtClean="0"/>
              <a:t>کارگیری </a:t>
            </a:r>
            <a:r>
              <a:rPr lang="fa-IR" dirty="0"/>
              <a:t>مایع عمل آورنده به غلظت </a:t>
            </a:r>
            <a:r>
              <a:rPr lang="fa-IR" dirty="0" smtClean="0"/>
              <a:t>70درجه </a:t>
            </a:r>
            <a:r>
              <a:rPr lang="fa-IR" dirty="0"/>
              <a:t>نمک سنج و حرارت </a:t>
            </a:r>
            <a:r>
              <a:rPr lang="fa-IR" dirty="0" smtClean="0"/>
              <a:t>130 تا 140 </a:t>
            </a:r>
            <a:r>
              <a:rPr lang="fa-IR" dirty="0"/>
              <a:t>فارنهایت به دست آمده است.</a:t>
            </a:r>
            <a:endParaRPr lang="en-US" dirty="0"/>
          </a:p>
          <a:p>
            <a:r>
              <a:rPr lang="fa-IR" dirty="0"/>
              <a:t>راه یابی نمک به درون گوشت طبق قوانین دیفوزیون یا نفوذ صورت می گیرد.</a:t>
            </a:r>
            <a:endParaRPr lang="en-US" dirty="0"/>
          </a:p>
          <a:p>
            <a:r>
              <a:rPr lang="fa-IR" dirty="0"/>
              <a:t>نفوذ در گوشت با </a:t>
            </a:r>
            <a:r>
              <a:rPr lang="en-US" dirty="0" smtClean="0"/>
              <a:t>pH</a:t>
            </a:r>
            <a:r>
              <a:rPr lang="fa-IR" dirty="0" smtClean="0"/>
              <a:t> پایین، سریع </a:t>
            </a:r>
            <a:r>
              <a:rPr lang="fa-IR" dirty="0"/>
              <a:t>تر و در گوشت با </a:t>
            </a:r>
            <a:r>
              <a:rPr lang="en-US" dirty="0" smtClean="0"/>
              <a:t>pH</a:t>
            </a:r>
            <a:r>
              <a:rPr lang="fa-IR" dirty="0" smtClean="0"/>
              <a:t> </a:t>
            </a:r>
            <a:r>
              <a:rPr lang="fa-IR" dirty="0"/>
              <a:t>بالا کندتر است.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033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50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سلامت گوشت های </a:t>
            </a:r>
            <a:r>
              <a:rPr lang="ar-SA" dirty="0" smtClean="0"/>
              <a:t>عمل</a:t>
            </a:r>
            <a:r>
              <a:rPr lang="fa-IR" dirty="0" smtClean="0"/>
              <a:t>‌</a:t>
            </a:r>
            <a:r>
              <a:rPr lang="ar-SA" dirty="0" smtClean="0"/>
              <a:t>آ</a:t>
            </a:r>
            <a:r>
              <a:rPr lang="fa-IR" dirty="0" smtClean="0"/>
              <a:t>م</a:t>
            </a:r>
            <a:r>
              <a:rPr lang="ar-SA" dirty="0" smtClean="0"/>
              <a:t>ده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1"/>
            <a:ext cx="8077200" cy="1523998"/>
          </a:xfrm>
        </p:spPr>
        <p:txBody>
          <a:bodyPr>
            <a:normAutofit lnSpcReduction="10000"/>
          </a:bodyPr>
          <a:lstStyle/>
          <a:p>
            <a:r>
              <a:rPr lang="fa-IR" dirty="0"/>
              <a:t>خطر مشخصی که در مورد گوشت های عمل آمده مطرح می باشد مربوط به تشکیل نیتروز آمین که ماده ای سرطان زا است می </a:t>
            </a:r>
            <a:r>
              <a:rPr lang="fa-IR" dirty="0" smtClean="0"/>
              <a:t>باشد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" y="2743199"/>
            <a:ext cx="8534400" cy="4122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5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dvAuto="50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04800"/>
            <a:ext cx="8077200" cy="6324600"/>
          </a:xfrm>
        </p:spPr>
        <p:txBody>
          <a:bodyPr>
            <a:normAutofit/>
          </a:bodyPr>
          <a:lstStyle/>
          <a:p>
            <a:r>
              <a:rPr lang="fa-IR" dirty="0"/>
              <a:t>وجود مقدار زیاد اسکوربات نقش مهمی در جلوگیری از تشکیل نیتروآمین ایفا می کند</a:t>
            </a:r>
            <a:r>
              <a:rPr lang="fa-IR" dirty="0" smtClean="0"/>
              <a:t>.</a:t>
            </a:r>
            <a:endParaRPr lang="en-US" dirty="0" smtClean="0"/>
          </a:p>
          <a:p>
            <a:r>
              <a:rPr lang="fa-IR" dirty="0" smtClean="0"/>
              <a:t>وجود </a:t>
            </a:r>
            <a:r>
              <a:rPr lang="fa-IR" dirty="0"/>
              <a:t>مقدار اندکی نیتریت در گوشت عمل آمده </a:t>
            </a:r>
            <a:r>
              <a:rPr lang="fa-IR" dirty="0" smtClean="0"/>
              <a:t>به </a:t>
            </a:r>
            <a:r>
              <a:rPr lang="fa-IR" dirty="0"/>
              <a:t>دلیل نقش این ماده در جلوگیری از رشد کلستریدیوم </a:t>
            </a:r>
            <a:r>
              <a:rPr lang="fa-IR" dirty="0" smtClean="0"/>
              <a:t>بوتولینوم مجاز اعلام شده است.</a:t>
            </a:r>
            <a:endParaRPr lang="en-US" dirty="0" smtClean="0"/>
          </a:p>
          <a:p>
            <a:endParaRPr lang="fa-IR" dirty="0" smtClean="0"/>
          </a:p>
          <a:p>
            <a:r>
              <a:rPr lang="fa-IR" dirty="0" smtClean="0"/>
              <a:t>علاوه </a:t>
            </a:r>
            <a:r>
              <a:rPr lang="fa-IR" dirty="0"/>
              <a:t>بر </a:t>
            </a:r>
            <a:r>
              <a:rPr lang="fa-IR" dirty="0" smtClean="0"/>
              <a:t>این نقش </a:t>
            </a:r>
            <a:r>
              <a:rPr lang="fa-IR" dirty="0"/>
              <a:t>مثبت </a:t>
            </a:r>
            <a:r>
              <a:rPr lang="fa-IR" dirty="0" smtClean="0"/>
              <a:t>نیتریت، بررسی </a:t>
            </a:r>
            <a:r>
              <a:rPr lang="fa-IR" dirty="0"/>
              <a:t>ها نشان داده که سنتز اکسید نیتریک در انسان و برای فعالیت های بیولوژیک سودمند می باشد.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2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50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دود دادن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1"/>
            <a:ext cx="8077200" cy="1792513"/>
          </a:xfrm>
        </p:spPr>
        <p:txBody>
          <a:bodyPr>
            <a:normAutofit fontScale="92500"/>
          </a:bodyPr>
          <a:lstStyle/>
          <a:p>
            <a:r>
              <a:rPr lang="fa-IR" dirty="0"/>
              <a:t>در گذشته از عمل دود دادن به منظور حفظ و افزایش مدت نگهداری گوشت استفاده می شده ولی امروزه هدف از دود دادن ایجاد طعم های خاص است.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086" y="3011714"/>
            <a:ext cx="8534400" cy="384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480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dvAuto="50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cap="all" dirty="0"/>
              <a:t>ترکیب </a:t>
            </a:r>
            <a:r>
              <a:rPr lang="fa-IR" cap="all" dirty="0" smtClean="0"/>
              <a:t>دود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8077200" cy="5257799"/>
          </a:xfrm>
        </p:spPr>
        <p:txBody>
          <a:bodyPr>
            <a:normAutofit/>
          </a:bodyPr>
          <a:lstStyle/>
          <a:p>
            <a:r>
              <a:rPr lang="fa-IR" dirty="0"/>
              <a:t>تولید دود اساساً زمانی صورت می گیرد که سوخت ناقص انجام شود.</a:t>
            </a:r>
            <a:endParaRPr lang="en-US" dirty="0"/>
          </a:p>
          <a:p>
            <a:r>
              <a:rPr lang="fa-IR" dirty="0"/>
              <a:t>از مواد مهم موجود در دود ترکیبات فنلی هستند که نقش اساسی در ایجاد عطر دودی شده دارند هم چنین خواص آنتی اکسیدانی نیز دارند</a:t>
            </a:r>
            <a:r>
              <a:rPr lang="fa-IR" dirty="0" smtClean="0"/>
              <a:t>.</a:t>
            </a:r>
          </a:p>
          <a:p>
            <a:endParaRPr lang="en-US" dirty="0"/>
          </a:p>
          <a:p>
            <a:r>
              <a:rPr lang="fa-IR" dirty="0"/>
              <a:t>از جمله ترکیبات دیگر </a:t>
            </a:r>
            <a:r>
              <a:rPr lang="fa-IR" dirty="0" smtClean="0"/>
              <a:t>که به علت سمیّت </a:t>
            </a:r>
            <a:r>
              <a:rPr lang="fa-IR" dirty="0"/>
              <a:t>خود مورد </a:t>
            </a:r>
            <a:r>
              <a:rPr lang="fa-IR" dirty="0" smtClean="0"/>
              <a:t>مطالعه </a:t>
            </a:r>
            <a:r>
              <a:rPr lang="fa-IR" dirty="0"/>
              <a:t>قرار </a:t>
            </a:r>
            <a:r>
              <a:rPr lang="fa-IR" dirty="0" smtClean="0"/>
              <a:t>گرفته‌اند</a:t>
            </a:r>
            <a:r>
              <a:rPr lang="fa-IR" dirty="0"/>
              <a:t>، </a:t>
            </a:r>
            <a:r>
              <a:rPr lang="fa-IR" dirty="0" smtClean="0"/>
              <a:t>بنزوپیرن </a:t>
            </a:r>
            <a:r>
              <a:rPr lang="fa-IR" dirty="0"/>
              <a:t>است که ویژگی سرطان زایی دارد.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068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50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63332" y="-6858000"/>
            <a:ext cx="7765662" cy="164761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53331" flipH="1">
            <a:off x="-697180" y="3775286"/>
            <a:ext cx="2895600" cy="33904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0" y="304800"/>
            <a:ext cx="5181600" cy="1075262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prstMaterial="matte">
            <a:contourClr>
              <a:srgbClr val="FFFFFF"/>
            </a:contourClr>
          </a:sp3d>
        </p:spPr>
        <p:txBody>
          <a:bodyPr wrap="square" rtlCol="0"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تهیه شده توسط</a:t>
            </a:r>
            <a:endParaRPr lang="fa-IR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2819400" y="1600200"/>
            <a:ext cx="25908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r" defTabSz="914400" rtl="1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a-I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ریحانه سیادت‌نژاد</a:t>
            </a:r>
          </a:p>
          <a:p>
            <a:r>
              <a:rPr lang="fa-I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طاهره هاتف</a:t>
            </a:r>
          </a:p>
          <a:p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فاطمه جعفری</a:t>
            </a:r>
          </a:p>
          <a:p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ندا ورخوش</a:t>
            </a:r>
          </a:p>
          <a:p>
            <a:endParaRPr lang="en-US" sz="3200" dirty="0"/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6096000" y="1600200"/>
            <a:ext cx="28194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r" defTabSz="914400" rtl="1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پریسا رحمتی</a:t>
            </a:r>
          </a:p>
          <a:p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سارا ترکمنی</a:t>
            </a:r>
          </a:p>
          <a:p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عادله درویشی</a:t>
            </a:r>
          </a:p>
          <a:p>
            <a:r>
              <a:rPr lang="fa-I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مریم </a:t>
            </a:r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حمزه</a:t>
            </a:r>
          </a:p>
          <a:p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وجیه</a:t>
            </a:r>
            <a:r>
              <a:rPr lang="fa-I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ه</a:t>
            </a:r>
            <a:r>
              <a:rPr lang="fa-I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 اکبری</a:t>
            </a:r>
            <a:endParaRPr lang="fa-IR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Arabic" pitchFamily="18" charset="-78"/>
              <a:cs typeface="Adobe Arabic" pitchFamily="18" charset="-78"/>
            </a:endParaRPr>
          </a:p>
        </p:txBody>
      </p:sp>
    </p:spTree>
  </p:cSld>
  <p:clrMapOvr>
    <a:masterClrMapping/>
  </p:clrMapOvr>
  <p:transition spd="slow" advClick="0" advTm="7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uiExpand="1" build="p"/>
      <p:bldP spid="9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cap="all" dirty="0"/>
              <a:t>ترکیب </a:t>
            </a:r>
            <a:r>
              <a:rPr lang="fa-IR" cap="all" dirty="0" smtClean="0"/>
              <a:t>دود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a-IR" dirty="0" smtClean="0"/>
              <a:t>از </a:t>
            </a:r>
            <a:r>
              <a:rPr lang="fa-IR" dirty="0"/>
              <a:t>دو طریق می توان مقدار </a:t>
            </a:r>
            <a:r>
              <a:rPr lang="fa-IR" dirty="0" smtClean="0"/>
              <a:t>بنزوپیرن </a:t>
            </a:r>
            <a:r>
              <a:rPr lang="fa-IR" dirty="0"/>
              <a:t>در گوشت دودی را کاهش </a:t>
            </a:r>
            <a:r>
              <a:rPr lang="fa-IR" dirty="0" smtClean="0"/>
              <a:t>داد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fa-IR" dirty="0" smtClean="0"/>
              <a:t>پایین </a:t>
            </a:r>
            <a:r>
              <a:rPr lang="fa-IR" dirty="0"/>
              <a:t>آوردن درجه حرارت پیرولیز یا تجزیه </a:t>
            </a:r>
            <a:r>
              <a:rPr lang="fa-IR" dirty="0" smtClean="0"/>
              <a:t>چوب</a:t>
            </a:r>
          </a:p>
          <a:p>
            <a:pPr marL="514350" indent="-514350">
              <a:buFont typeface="+mj-lt"/>
              <a:buAutoNum type="arabicPeriod"/>
            </a:pPr>
            <a:r>
              <a:rPr lang="fa-IR" dirty="0" smtClean="0"/>
              <a:t>استفاده </a:t>
            </a:r>
            <a:r>
              <a:rPr lang="fa-IR" dirty="0"/>
              <a:t>از یک فیلتر مناسب در مسیر نفوذ دود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9049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50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8077200" cy="1143000"/>
          </a:xfrm>
        </p:spPr>
        <p:txBody>
          <a:bodyPr/>
          <a:lstStyle/>
          <a:p>
            <a:r>
              <a:rPr lang="ar-SA" dirty="0"/>
              <a:t>اثرات مطلوب و نامطلوب دود دادن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057400"/>
            <a:ext cx="8077200" cy="3836376"/>
          </a:xfrm>
        </p:spPr>
        <p:txBody>
          <a:bodyPr/>
          <a:lstStyle/>
          <a:p>
            <a:r>
              <a:rPr lang="fa-IR" dirty="0"/>
              <a:t>اثر دود در افزایش پایداری محصول و اثر آنتی اکسیدانی آن می باشد.</a:t>
            </a:r>
            <a:endParaRPr lang="en-US" dirty="0"/>
          </a:p>
          <a:p>
            <a:endParaRPr lang="fa-IR" dirty="0" smtClean="0"/>
          </a:p>
          <a:p>
            <a:r>
              <a:rPr lang="fa-IR" dirty="0" smtClean="0"/>
              <a:t>فنل </a:t>
            </a:r>
            <a:r>
              <a:rPr lang="fa-IR" dirty="0"/>
              <a:t>ها و کربونیل ها در ایجاد طعم موثر هستند و فرمالدهید </a:t>
            </a:r>
            <a:r>
              <a:rPr lang="fa-IR" dirty="0" smtClean="0"/>
              <a:t>بر بافت </a:t>
            </a:r>
            <a:r>
              <a:rPr lang="fa-IR" dirty="0"/>
              <a:t>اثر می گذارد و کربونیل ها بر رنگ محصول نیز اثر می گذارند</a:t>
            </a:r>
            <a:r>
              <a:rPr lang="fa-IR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95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50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8077200" cy="1143000"/>
          </a:xfrm>
        </p:spPr>
        <p:txBody>
          <a:bodyPr/>
          <a:lstStyle/>
          <a:p>
            <a:r>
              <a:rPr lang="fa-IR" cap="all" dirty="0"/>
              <a:t>دود دادن می تواند آثار نامطلوبی نیز داشته </a:t>
            </a:r>
            <a:r>
              <a:rPr lang="fa-IR" cap="all" dirty="0" smtClean="0"/>
              <a:t>باشد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590799"/>
            <a:ext cx="8077200" cy="3302977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fa-IR" dirty="0"/>
              <a:t>نفوذ اجزاء سمی به گوشت 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fa-IR" dirty="0"/>
              <a:t>تجزیه ی اسید آمینه های اساسی </a:t>
            </a:r>
            <a:endParaRPr lang="en-US" dirty="0"/>
          </a:p>
          <a:p>
            <a:pPr marL="514350" lvl="0" indent="-514350">
              <a:buFont typeface="+mj-lt"/>
              <a:buAutoNum type="arabicPeriod"/>
            </a:pPr>
            <a:r>
              <a:rPr lang="fa-IR" dirty="0"/>
              <a:t>تجزیه ی احتمالی ویتامین ها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225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dvAuto="50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8077200" cy="1143000"/>
          </a:xfrm>
        </p:spPr>
        <p:txBody>
          <a:bodyPr/>
          <a:lstStyle/>
          <a:p>
            <a:r>
              <a:rPr lang="fa-IR" cap="all" dirty="0"/>
              <a:t>روش های تولید </a:t>
            </a:r>
            <a:r>
              <a:rPr lang="fa-IR" cap="all" dirty="0" smtClean="0"/>
              <a:t>دود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828799"/>
            <a:ext cx="8077200" cy="4064977"/>
          </a:xfrm>
        </p:spPr>
        <p:txBody>
          <a:bodyPr/>
          <a:lstStyle/>
          <a:p>
            <a:r>
              <a:rPr lang="fa-IR" dirty="0"/>
              <a:t>در روش مرسوم </a:t>
            </a:r>
            <a:r>
              <a:rPr lang="fa-IR" dirty="0" smtClean="0"/>
              <a:t>احتراق </a:t>
            </a:r>
            <a:r>
              <a:rPr lang="fa-IR" dirty="0"/>
              <a:t>از طریق افروختن مستقیم خاک چوب با آتش صورت می گیرد. در این روش تولید دود با کیفیت آروماتیک خوب مشکل است.</a:t>
            </a:r>
            <a:endParaRPr lang="en-US" dirty="0"/>
          </a:p>
          <a:p>
            <a:r>
              <a:rPr lang="fa-IR" dirty="0"/>
              <a:t>در روش دیگری دود از طریق </a:t>
            </a:r>
            <a:r>
              <a:rPr lang="fa-IR" dirty="0" smtClean="0"/>
              <a:t>اصطکاک </a:t>
            </a:r>
            <a:r>
              <a:rPr lang="fa-IR" dirty="0"/>
              <a:t>تولید می </a:t>
            </a:r>
            <a:r>
              <a:rPr lang="fa-IR" dirty="0" smtClean="0"/>
              <a:t>شود.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2532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dvAuto="50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8077200" cy="1143000"/>
          </a:xfrm>
        </p:spPr>
        <p:txBody>
          <a:bodyPr/>
          <a:lstStyle/>
          <a:p>
            <a:r>
              <a:rPr lang="fa-IR" cap="all" dirty="0"/>
              <a:t>روش های استفاده از </a:t>
            </a:r>
            <a:r>
              <a:rPr lang="fa-IR" cap="all" dirty="0" smtClean="0"/>
              <a:t>دود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031023"/>
            <a:ext cx="8077200" cy="4141177"/>
          </a:xfrm>
        </p:spPr>
        <p:txBody>
          <a:bodyPr>
            <a:normAutofit fontScale="92500"/>
          </a:bodyPr>
          <a:lstStyle/>
          <a:p>
            <a:r>
              <a:rPr lang="fa-IR" dirty="0"/>
              <a:t>در روش دود دادن سرد درجه حرارت </a:t>
            </a:r>
            <a:r>
              <a:rPr lang="ar-SA" dirty="0"/>
              <a:t>دود بین </a:t>
            </a:r>
            <a:r>
              <a:rPr lang="en-US" dirty="0"/>
              <a:t>°</a:t>
            </a:r>
            <a:r>
              <a:rPr lang="ar-SA" dirty="0"/>
              <a:t>20 تا </a:t>
            </a:r>
            <a:r>
              <a:rPr lang="en-US" dirty="0"/>
              <a:t>°</a:t>
            </a:r>
            <a:r>
              <a:rPr lang="ar-SA" dirty="0"/>
              <a:t>25 سانتی‌گراد نگه داشته می شود و نباید از </a:t>
            </a:r>
            <a:r>
              <a:rPr lang="en-US" dirty="0"/>
              <a:t>°</a:t>
            </a:r>
            <a:r>
              <a:rPr lang="ar-SA" dirty="0"/>
              <a:t>28 بیشتر</a:t>
            </a:r>
            <a:r>
              <a:rPr lang="fa-IR" dirty="0"/>
              <a:t> شود</a:t>
            </a:r>
            <a:r>
              <a:rPr lang="fa-IR" dirty="0" smtClean="0"/>
              <a:t>.</a:t>
            </a:r>
          </a:p>
          <a:p>
            <a:endParaRPr lang="en-US" dirty="0"/>
          </a:p>
          <a:p>
            <a:r>
              <a:rPr lang="fa-IR" dirty="0"/>
              <a:t>در روش دود دادن گرم </a:t>
            </a:r>
            <a:r>
              <a:rPr lang="ar-SA" dirty="0"/>
              <a:t>درجه حرارت از </a:t>
            </a:r>
            <a:r>
              <a:rPr lang="en-US" dirty="0"/>
              <a:t>°</a:t>
            </a:r>
            <a:r>
              <a:rPr lang="ar-SA" dirty="0"/>
              <a:t>30 تا </a:t>
            </a:r>
            <a:r>
              <a:rPr lang="en-US" dirty="0"/>
              <a:t>°</a:t>
            </a:r>
            <a:r>
              <a:rPr lang="ar-SA" dirty="0"/>
              <a:t>35 سانتی‌گراد شروع شده و در حرارت </a:t>
            </a:r>
            <a:r>
              <a:rPr lang="en-US" dirty="0"/>
              <a:t>°</a:t>
            </a:r>
            <a:r>
              <a:rPr lang="ar-SA" dirty="0"/>
              <a:t>50 تا </a:t>
            </a:r>
            <a:r>
              <a:rPr lang="en-US" dirty="0"/>
              <a:t>°</a:t>
            </a:r>
            <a:r>
              <a:rPr lang="ar-SA" dirty="0"/>
              <a:t>55 سانتی‌گراد یا حتی </a:t>
            </a:r>
            <a:r>
              <a:rPr lang="en-US" dirty="0"/>
              <a:t>°</a:t>
            </a:r>
            <a:r>
              <a:rPr lang="ar-SA" dirty="0"/>
              <a:t>75 تا </a:t>
            </a:r>
            <a:r>
              <a:rPr lang="en-US" dirty="0"/>
              <a:t>°</a:t>
            </a:r>
            <a:r>
              <a:rPr lang="ar-SA" dirty="0"/>
              <a:t>80 سانتی‌گراد پایان می یابد.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621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dvAuto="50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cap="all" dirty="0"/>
              <a:t>روش های استفاده از دود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8077200" cy="5333999"/>
          </a:xfrm>
        </p:spPr>
        <p:txBody>
          <a:bodyPr>
            <a:normAutofit/>
          </a:bodyPr>
          <a:lstStyle/>
          <a:p>
            <a:r>
              <a:rPr lang="fa-IR" dirty="0"/>
              <a:t>روش دیگری برای دود دادن روش الکترواستاتیک گفته می شود که ماده غذایی در یک میدان الکتریکی قرار داده می شود. این روش اقتصادی به نظر می رسد</a:t>
            </a:r>
            <a:r>
              <a:rPr lang="fa-IR" dirty="0" smtClean="0"/>
              <a:t>. کار </a:t>
            </a:r>
            <a:r>
              <a:rPr lang="fa-IR" dirty="0"/>
              <a:t>دود دادن مداوم صورت می گیرد و زمان آن کاهش </a:t>
            </a:r>
            <a:r>
              <a:rPr lang="fa-IR" dirty="0" smtClean="0"/>
              <a:t>می‌یابد</a:t>
            </a:r>
            <a:r>
              <a:rPr lang="fa-IR" dirty="0"/>
              <a:t>.</a:t>
            </a:r>
            <a:endParaRPr lang="en-US" dirty="0"/>
          </a:p>
          <a:p>
            <a:r>
              <a:rPr lang="fa-IR" dirty="0"/>
              <a:t>در روش دیگر اسانس یا دود مایع شده به گوشت </a:t>
            </a:r>
            <a:r>
              <a:rPr lang="fa-IR" dirty="0" smtClean="0"/>
              <a:t>اضافه </a:t>
            </a:r>
            <a:r>
              <a:rPr lang="fa-IR" dirty="0"/>
              <a:t>می شود. از جمله محلول 3 تا 5 درصد در سرکه یا به صورت پودر متصل به نمک یا ادویه یا صمغ عربی می باشد.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06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50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81000"/>
            <a:ext cx="8077200" cy="1143000"/>
          </a:xfrm>
        </p:spPr>
        <p:txBody>
          <a:bodyPr/>
          <a:lstStyle/>
          <a:p>
            <a:r>
              <a:rPr lang="fa-IR" cap="all" dirty="0"/>
              <a:t>روش های استفاده از دود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802424"/>
            <a:ext cx="8077200" cy="4674576"/>
          </a:xfrm>
        </p:spPr>
        <p:txBody>
          <a:bodyPr/>
          <a:lstStyle/>
          <a:p>
            <a:r>
              <a:rPr lang="fa-IR" dirty="0"/>
              <a:t>روش دیگر تزریق مایع عمل آورنده حاوی اسانس دود می باشد که محلولی یکنواخت با کیفیت ثابت ارائه می دهد</a:t>
            </a:r>
            <a:r>
              <a:rPr lang="fa-IR" dirty="0" smtClean="0"/>
              <a:t>.</a:t>
            </a:r>
          </a:p>
          <a:p>
            <a:endParaRPr lang="en-US" dirty="0"/>
          </a:p>
          <a:p>
            <a:r>
              <a:rPr lang="fa-IR" dirty="0"/>
              <a:t>آخرین روش در این رابطه دود دادن از طریق اتمیزه کردن است که ضمن عبور ماده از </a:t>
            </a:r>
            <a:r>
              <a:rPr lang="fa-IR" dirty="0" smtClean="0"/>
              <a:t>تونل، </a:t>
            </a:r>
            <a:r>
              <a:rPr lang="fa-IR" dirty="0"/>
              <a:t>اسانس دود بر روی آن پاشیده می شود</a:t>
            </a:r>
            <a:r>
              <a:rPr lang="fa-IR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834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50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cap="all" dirty="0"/>
              <a:t>شور کردن </a:t>
            </a:r>
            <a:r>
              <a:rPr lang="fa-IR" cap="all" dirty="0" smtClean="0"/>
              <a:t>ماهی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1"/>
            <a:ext cx="8077200" cy="2518228"/>
          </a:xfrm>
        </p:spPr>
        <p:txBody>
          <a:bodyPr>
            <a:normAutofit fontScale="85000" lnSpcReduction="10000"/>
          </a:bodyPr>
          <a:lstStyle/>
          <a:p>
            <a:r>
              <a:rPr lang="fa-IR" dirty="0" smtClean="0"/>
              <a:t>فرآیند </a:t>
            </a:r>
            <a:r>
              <a:rPr lang="fa-IR" dirty="0"/>
              <a:t>شور کردن </a:t>
            </a:r>
            <a:r>
              <a:rPr lang="fa-IR" dirty="0" smtClean="0"/>
              <a:t>ماهی به منظور حفاظت از آن به </a:t>
            </a:r>
            <a:r>
              <a:rPr lang="fa-IR" dirty="0"/>
              <a:t>دو صورت خشک و به کارگیری محلول نمکی انجام می گیرد.</a:t>
            </a:r>
            <a:endParaRPr lang="en-US" dirty="0"/>
          </a:p>
          <a:p>
            <a:r>
              <a:rPr lang="fa-IR" dirty="0"/>
              <a:t>در شور کردن به روش خشک سرعت نفوذ نمک بیشتر است لذا اهمیت بیشتری نسبت به شور کردن در  محلول آب نمک دارد.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7914" y="3770016"/>
            <a:ext cx="8596086" cy="3087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525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50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8077200" cy="1143000"/>
          </a:xfrm>
        </p:spPr>
        <p:txBody>
          <a:bodyPr/>
          <a:lstStyle/>
          <a:p>
            <a:r>
              <a:rPr lang="fa-IR" cap="all" dirty="0"/>
              <a:t>اثرات نامطلوب نمک کلسیم و </a:t>
            </a:r>
            <a:r>
              <a:rPr lang="fa-IR" cap="all" dirty="0" smtClean="0"/>
              <a:t>منیزیم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183423"/>
            <a:ext cx="8077200" cy="4293577"/>
          </a:xfrm>
        </p:spPr>
        <p:txBody>
          <a:bodyPr>
            <a:normAutofit/>
          </a:bodyPr>
          <a:lstStyle/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fa-IR" dirty="0" smtClean="0"/>
              <a:t>کند کردن بافت و در نتیجه افزایش تجزیه روی بافت ماهی</a:t>
            </a:r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fa-IR" dirty="0" smtClean="0"/>
              <a:t>سفتی بافت</a:t>
            </a:r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fa-IR" dirty="0"/>
              <a:t>تمایل رنگ ماهی به </a:t>
            </a:r>
            <a:r>
              <a:rPr lang="fa-IR" dirty="0" smtClean="0"/>
              <a:t>سفیدی</a:t>
            </a:r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fa-IR" dirty="0" smtClean="0"/>
              <a:t>ایجاد طعم </a:t>
            </a:r>
            <a:r>
              <a:rPr lang="fa-IR" dirty="0"/>
              <a:t>تلخ </a:t>
            </a:r>
            <a:r>
              <a:rPr lang="fa-IR" dirty="0" smtClean="0"/>
              <a:t>فلزی</a:t>
            </a:r>
          </a:p>
          <a:p>
            <a:pPr marL="514350" lvl="0" indent="-514350">
              <a:lnSpc>
                <a:spcPct val="110000"/>
              </a:lnSpc>
              <a:buFont typeface="+mj-lt"/>
              <a:buAutoNum type="arabicPeriod"/>
            </a:pPr>
            <a:r>
              <a:rPr lang="fa-IR" dirty="0" smtClean="0"/>
              <a:t>کاهش </a:t>
            </a:r>
            <a:r>
              <a:rPr lang="fa-IR" dirty="0"/>
              <a:t>وزن </a:t>
            </a:r>
            <a:r>
              <a:rPr lang="fa-IR" dirty="0" smtClean="0"/>
              <a:t>محصول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08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8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dvAuto="50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sz="4800" dirty="0">
                <a:effectLst/>
              </a:rPr>
              <a:t>شور کردن میوه ها و سبزی ها</a:t>
            </a:r>
            <a:endParaRPr lang="en-US" sz="48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0" y="152400"/>
            <a:ext cx="5791200" cy="3856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54063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247900" y="4495800"/>
            <a:ext cx="4572000" cy="99060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normAutofit/>
          </a:bodyPr>
          <a:lstStyle/>
          <a:p>
            <a:pPr algn="ctr" rtl="1"/>
            <a:r>
              <a:rPr lang="fa-IR" sz="5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اردیبهشت ماه 1392</a:t>
            </a:r>
            <a:endParaRPr lang="en-US" sz="4000" spc="300" dirty="0"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53331" flipH="1">
            <a:off x="-274109" y="-3142205"/>
            <a:ext cx="2895600" cy="68610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67000" y="1371600"/>
            <a:ext cx="5816154" cy="164586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normAutofit/>
          </a:bodyPr>
          <a:lstStyle/>
          <a:p>
            <a:pPr algn="r" rtl="1">
              <a:lnSpc>
                <a:spcPct val="150000"/>
              </a:lnSpc>
            </a:pPr>
            <a:r>
              <a:rPr lang="fa-IR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استاد دکتر فرهمند</a:t>
            </a:r>
            <a:endParaRPr lang="fa-IR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5638800"/>
            <a:ext cx="8763000" cy="106680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prstMaterial="matte">
            <a:bevelT w="63500" h="63500" prst="artDeco"/>
            <a:contourClr>
              <a:srgbClr val="FFFFFF"/>
            </a:contourClr>
          </a:sp3d>
        </p:spPr>
        <p:txBody>
          <a:bodyPr wrap="square" rtlCol="0">
            <a:noAutofit/>
          </a:bodyPr>
          <a:lstStyle/>
          <a:p>
            <a:pPr algn="r" rtl="1">
              <a:lnSpc>
                <a:spcPct val="150000"/>
              </a:lnSpc>
            </a:pPr>
            <a:r>
              <a:rPr lang="fa-IR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تکنولوژی اصول نگهداری مواد غذایی – گروه دوم – ساعت 10 تا 12</a:t>
            </a:r>
            <a:endParaRPr lang="fa-IR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Arabic" pitchFamily="18" charset="-78"/>
              <a:cs typeface="Adobe Arabic" pitchFamily="18" charset="-78"/>
            </a:endParaRPr>
          </a:p>
        </p:txBody>
      </p:sp>
    </p:spTree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5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1466" y="304800"/>
            <a:ext cx="4237734" cy="1143000"/>
          </a:xfrm>
        </p:spPr>
        <p:txBody>
          <a:bodyPr/>
          <a:lstStyle/>
          <a:p>
            <a:r>
              <a:rPr lang="fa-IR" cap="all" dirty="0" smtClean="0"/>
              <a:t>خیار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1650024"/>
            <a:ext cx="4419600" cy="4674576"/>
          </a:xfrm>
        </p:spPr>
        <p:txBody>
          <a:bodyPr>
            <a:normAutofit fontScale="92500" lnSpcReduction="10000"/>
          </a:bodyPr>
          <a:lstStyle/>
          <a:p>
            <a:r>
              <a:rPr lang="fa-IR" dirty="0"/>
              <a:t>وجود نمک در آب باعث رشد باکتری های لاکتیک موجود در خیار </a:t>
            </a:r>
            <a:r>
              <a:rPr lang="fa-IR" dirty="0" smtClean="0"/>
              <a:t>می‌شود </a:t>
            </a:r>
            <a:r>
              <a:rPr lang="fa-IR" dirty="0"/>
              <a:t>و از این طریق اسید تولید می شود که مکمل اثر باکتری کشی نمک است.</a:t>
            </a:r>
            <a:endParaRPr lang="en-US" dirty="0"/>
          </a:p>
          <a:p>
            <a:r>
              <a:rPr lang="fa-IR" dirty="0" smtClean="0"/>
              <a:t>گلوکز، </a:t>
            </a:r>
            <a:r>
              <a:rPr lang="fa-IR" dirty="0"/>
              <a:t>فروکتوز و ساکاروز قند های اصلی موجود در خیار برای تولید اسید هستند.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201" y="-137886"/>
            <a:ext cx="4449175" cy="702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448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dvAuto="50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cap="all" dirty="0"/>
              <a:t>خیار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1"/>
            <a:ext cx="8077200" cy="2015706"/>
          </a:xfrm>
        </p:spPr>
        <p:txBody>
          <a:bodyPr>
            <a:normAutofit fontScale="92500" lnSpcReduction="10000"/>
          </a:bodyPr>
          <a:lstStyle/>
          <a:p>
            <a:r>
              <a:rPr lang="fa-IR" dirty="0"/>
              <a:t>نمک و اسید تولید </a:t>
            </a:r>
            <a:r>
              <a:rPr lang="fa-IR" dirty="0" smtClean="0"/>
              <a:t>شده، </a:t>
            </a:r>
            <a:r>
              <a:rPr lang="fa-IR" dirty="0"/>
              <a:t>نقش بازدارنده روی میکروارگانیسم های </a:t>
            </a:r>
            <a:r>
              <a:rPr lang="fa-IR" dirty="0" smtClean="0"/>
              <a:t>پروتئولیتیک </a:t>
            </a:r>
            <a:r>
              <a:rPr lang="fa-IR" dirty="0"/>
              <a:t>دارند بنابراین اگر میکروارگانیسم های مصرف کننده اسید در محیط وجود داشته باشند تجزیه پروتئین ها می تواند صورت گیرد.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7800" y="3581400"/>
            <a:ext cx="6619243" cy="2810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90264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dvAuto="50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"/>
            <a:ext cx="8077200" cy="4674576"/>
          </a:xfrm>
        </p:spPr>
        <p:txBody>
          <a:bodyPr/>
          <a:lstStyle/>
          <a:p>
            <a:r>
              <a:rPr lang="fa-IR" dirty="0"/>
              <a:t>در خیار شور ها در حدود 6 هفته عمل تخمیر کامل می گردد و تغییرات لازم در خیار به وجود می آید و برای مناسب ساختن آن ها حدود 15 ساعت در آب نیمه گرم قرار می گیرد تا بخش مهمی از نمک آن جدا گردد و این عمل حداقل باید دوبار تکرار </a:t>
            </a:r>
            <a:r>
              <a:rPr lang="fa-IR" dirty="0" smtClean="0"/>
              <a:t>شود.</a:t>
            </a:r>
          </a:p>
          <a:p>
            <a:r>
              <a:rPr lang="fa-IR" dirty="0" smtClean="0"/>
              <a:t>در </a:t>
            </a:r>
            <a:r>
              <a:rPr lang="fa-IR" dirty="0"/>
              <a:t>چنین حالتی محصول جهت مصرف به بازار عرضه می گردد.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4191000"/>
            <a:ext cx="3810000" cy="2533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66397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50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4998" y="1037771"/>
            <a:ext cx="5197602" cy="5791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"/>
            <a:ext cx="5562600" cy="1143000"/>
          </a:xfrm>
        </p:spPr>
        <p:txBody>
          <a:bodyPr/>
          <a:lstStyle/>
          <a:p>
            <a:r>
              <a:rPr lang="ar-SA" dirty="0"/>
              <a:t>خیارشور تولید و عرضه شده در بازار ایران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4419600" cy="5257799"/>
          </a:xfrm>
        </p:spPr>
        <p:txBody>
          <a:bodyPr>
            <a:normAutofit fontScale="92500" lnSpcReduction="20000"/>
          </a:bodyPr>
          <a:lstStyle/>
          <a:p>
            <a:r>
              <a:rPr lang="fa-IR" dirty="0"/>
              <a:t>در این روش از خیار </a:t>
            </a:r>
            <a:r>
              <a:rPr lang="fa-IR" dirty="0" smtClean="0"/>
              <a:t>تازه </a:t>
            </a:r>
            <a:r>
              <a:rPr lang="fa-IR" dirty="0"/>
              <a:t>استفاده شده و ماده نمکی به کار گرفته نمی شود</a:t>
            </a:r>
            <a:r>
              <a:rPr lang="fa-IR" dirty="0" smtClean="0"/>
              <a:t>. عرضه </a:t>
            </a:r>
            <a:r>
              <a:rPr lang="fa-IR" dirty="0"/>
              <a:t>این نوع خیارشور معمولاً درون سرکه نیست.</a:t>
            </a:r>
            <a:endParaRPr lang="en-US" dirty="0"/>
          </a:p>
          <a:p>
            <a:r>
              <a:rPr lang="fa-IR" dirty="0"/>
              <a:t>چنانچه عمل پاستوریزاسیون در این خیارشور انجام نشود فساد پذیر </a:t>
            </a:r>
            <a:r>
              <a:rPr lang="fa-IR" dirty="0" smtClean="0"/>
              <a:t>می‌باشد </a:t>
            </a:r>
            <a:r>
              <a:rPr lang="fa-IR" dirty="0"/>
              <a:t>و باید آنزیم های موجود در خیار به طور کامل عقیم گردد</a:t>
            </a:r>
            <a:r>
              <a:rPr lang="fa-IR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261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dvAuto="50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بادکردگی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/>
              <a:t>یکی از موارد صدمه یا فساد در خیارشورها بادکردگی یا تورم است.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2693590"/>
            <a:ext cx="3067445" cy="33805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2911274"/>
            <a:ext cx="2803841" cy="29452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59410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dvAuto="50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cap="all" dirty="0" smtClean="0"/>
              <a:t>بادکردگی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8077200" cy="5257799"/>
          </a:xfrm>
        </p:spPr>
        <p:txBody>
          <a:bodyPr>
            <a:normAutofit fontScale="92500"/>
          </a:bodyPr>
          <a:lstStyle/>
          <a:p>
            <a:r>
              <a:rPr lang="fa-IR" dirty="0"/>
              <a:t>میکروارگانیسم هایی که مقدار زیادی </a:t>
            </a:r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fa-IR" dirty="0" smtClean="0"/>
              <a:t> </a:t>
            </a:r>
            <a:r>
              <a:rPr lang="fa-IR" dirty="0"/>
              <a:t>تولید می کنند مثل کلی فرم و مخمرها عامل این نوع صدمه هستند. حذف </a:t>
            </a:r>
            <a:r>
              <a:rPr lang="en-US" dirty="0"/>
              <a:t>CO</a:t>
            </a:r>
            <a:r>
              <a:rPr lang="en-US" baseline="-25000" dirty="0"/>
              <a:t>2</a:t>
            </a:r>
            <a:r>
              <a:rPr lang="fa-IR" dirty="0" smtClean="0"/>
              <a:t> </a:t>
            </a:r>
            <a:r>
              <a:rPr lang="fa-IR" dirty="0"/>
              <a:t>از محیط آب نمک باعث کاهش یا عدم ایجاد تورم می </a:t>
            </a:r>
            <a:r>
              <a:rPr lang="fa-IR" dirty="0" smtClean="0"/>
              <a:t>شود.</a:t>
            </a:r>
          </a:p>
          <a:p>
            <a:r>
              <a:rPr lang="fa-IR" dirty="0" smtClean="0"/>
              <a:t>همچنین </a:t>
            </a:r>
            <a:r>
              <a:rPr lang="fa-IR" dirty="0"/>
              <a:t>علت هایی در مورد بادکردگی ارائه گردیده </a:t>
            </a:r>
            <a:r>
              <a:rPr lang="fa-IR" dirty="0" smtClean="0"/>
              <a:t>است. </a:t>
            </a:r>
            <a:r>
              <a:rPr lang="fa-IR" dirty="0"/>
              <a:t>ساختمان فیزیکی خیار ، تشکیل گاز توسط میکروارگانیسم ها و اثر فشار آب نمک روی سطح خیارها و نیز اختلاف میان واریته ها و درجه رسیدگی می باشد.</a:t>
            </a:r>
            <a:endParaRPr lang="en-US" dirty="0"/>
          </a:p>
          <a:p>
            <a:r>
              <a:rPr lang="fa-IR" dirty="0"/>
              <a:t>اضافه کردن سرکه یا اسیدلاکتیک میزان بادکردگی را افزایش می دهد.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02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50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cap="all" dirty="0"/>
              <a:t>نرم </a:t>
            </a:r>
            <a:r>
              <a:rPr lang="fa-IR" cap="all" dirty="0" smtClean="0"/>
              <a:t>شدن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a-IR" dirty="0"/>
              <a:t>نرم شدن یکی از آسیب های خیارشور است ، که امکان دارد چند روز پس از بسته بندی ایجاد شود.</a:t>
            </a:r>
            <a:endParaRPr lang="en-US" dirty="0"/>
          </a:p>
          <a:p>
            <a:r>
              <a:rPr lang="fa-IR" dirty="0"/>
              <a:t>امروزه فرض بر این است که نرم شدن خیارشور ناشی از تجزیه مواد پکتیک در خیارشور است و بسیاری بر این باورند که ناشی از فعالیت آنزیمی می باشد. در بعضی از انواع نرم شدن هم ممکن است مربوط به یک تغییر شیمیایی آرام باشد.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45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dvAuto="50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52600" y="70453"/>
            <a:ext cx="4800601" cy="24493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91200" y="1600200"/>
            <a:ext cx="2438400" cy="1143000"/>
          </a:xfrm>
        </p:spPr>
        <p:txBody>
          <a:bodyPr/>
          <a:lstStyle/>
          <a:p>
            <a:r>
              <a:rPr lang="fa-IR" cap="all" dirty="0"/>
              <a:t>زیتون </a:t>
            </a:r>
            <a:r>
              <a:rPr lang="fa-IR" cap="all" dirty="0" smtClean="0"/>
              <a:t>سبز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743200"/>
            <a:ext cx="7772400" cy="3505200"/>
          </a:xfrm>
        </p:spPr>
        <p:txBody>
          <a:bodyPr>
            <a:normAutofit fontScale="92500" lnSpcReduction="10000"/>
          </a:bodyPr>
          <a:lstStyle/>
          <a:p>
            <a:r>
              <a:rPr lang="fa-IR" dirty="0"/>
              <a:t>زیتون های سبز قبل از اینکه به طور کامل رسیده شوند چیده می شوند که در چنین حالتی تلخ هستند. برای تلخی زدایی از فرآیند قلیایی کردن استفاده </a:t>
            </a:r>
            <a:r>
              <a:rPr lang="fa-IR" dirty="0" smtClean="0"/>
              <a:t>می‌گردد.</a:t>
            </a:r>
          </a:p>
          <a:p>
            <a:r>
              <a:rPr lang="fa-IR" dirty="0"/>
              <a:t>بعد از عمل تلخی زدایی، زیتون در بشکه هایی از آب نمک با غلظت 25 تا 30 درجه نمک سنج قرار داده می شود.</a:t>
            </a:r>
            <a:endParaRPr lang="en-US" dirty="0"/>
          </a:p>
          <a:p>
            <a:endParaRPr lang="fa-IR" dirty="0" smtClean="0"/>
          </a:p>
        </p:txBody>
      </p:sp>
    </p:spTree>
    <p:extLst>
      <p:ext uri="{BB962C8B-B14F-4D97-AF65-F5344CB8AC3E}">
        <p14:creationId xmlns:p14="http://schemas.microsoft.com/office/powerpoint/2010/main" val="789852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dvAuto="50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24250" y="609600"/>
            <a:ext cx="5314950" cy="1143000"/>
          </a:xfrm>
        </p:spPr>
        <p:txBody>
          <a:bodyPr/>
          <a:lstStyle/>
          <a:p>
            <a:r>
              <a:rPr lang="fa-IR" cap="all" dirty="0" smtClean="0"/>
              <a:t>کلم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031024"/>
            <a:ext cx="8077200" cy="4674576"/>
          </a:xfrm>
        </p:spPr>
        <p:txBody>
          <a:bodyPr>
            <a:normAutofit fontScale="92500"/>
          </a:bodyPr>
          <a:lstStyle/>
          <a:p>
            <a:r>
              <a:rPr lang="fa-IR" dirty="0"/>
              <a:t>فرآیند تولید کلم شور یا سائرکرات ساده می باشد اما در معرض خطاهای زیادی قرار دارد</a:t>
            </a:r>
            <a:r>
              <a:rPr lang="fa-IR" dirty="0" smtClean="0"/>
              <a:t>.</a:t>
            </a:r>
          </a:p>
          <a:p>
            <a:r>
              <a:rPr lang="fa-IR" dirty="0" smtClean="0"/>
              <a:t>در </a:t>
            </a:r>
            <a:r>
              <a:rPr lang="fa-IR" dirty="0"/>
              <a:t>جریان تولید کلم شور باید دقت زیادی در دور نگه داشتن هوا از محیط به عمل آید که بحرانی ترین عامل در تولید کلم شور برای مصرف کنندگان است.</a:t>
            </a:r>
            <a:endParaRPr lang="en-US" dirty="0"/>
          </a:p>
          <a:p>
            <a:r>
              <a:rPr lang="fa-IR" dirty="0"/>
              <a:t>تماس با هوا سبب رشد مخمرها و کپک ها در محلول شده و باعث نرم شدن و سیاه شدن و ایجاد طعم نامطلوب در توده کلم می گردد.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0" y="228600"/>
            <a:ext cx="2762250" cy="1971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78092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dvAuto="50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بازیابی آب نمک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a-IR" dirty="0"/>
              <a:t>در صنعت تولید </a:t>
            </a:r>
            <a:r>
              <a:rPr lang="fa-IR" dirty="0" smtClean="0"/>
              <a:t>خیارشور </a:t>
            </a:r>
            <a:r>
              <a:rPr lang="fa-IR" dirty="0"/>
              <a:t>مقادیر زیادی آب نمک بر جای می ماند که خطر زیست محیطی به دنبال دارد.</a:t>
            </a:r>
            <a:endParaRPr lang="en-US" dirty="0"/>
          </a:p>
          <a:p>
            <a:r>
              <a:rPr lang="fa-IR" dirty="0"/>
              <a:t>در مورد بررسی های انجام گرفته آب نمک مصرف شده تحت اثر سدیم هیدروکسید می تواند مجدداً مورد استفاده قرار گیرد.</a:t>
            </a:r>
            <a:endParaRPr lang="en-US" dirty="0"/>
          </a:p>
          <a:p>
            <a:r>
              <a:rPr lang="fa-IR" dirty="0"/>
              <a:t>به </a:t>
            </a:r>
            <a:r>
              <a:rPr lang="fa-IR" dirty="0" smtClean="0"/>
              <a:t>طوری </a:t>
            </a:r>
            <a:r>
              <a:rPr lang="fa-IR" dirty="0"/>
              <a:t>که کیفیت محصول به دست آمده نظیر کیفیت محصول با آب نمک تازه است.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20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dvAuto="50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1066800"/>
            <a:ext cx="4800600" cy="1427843"/>
          </a:xfrm>
        </p:spPr>
        <p:txBody>
          <a:bodyPr anchor="ctr"/>
          <a:lstStyle/>
          <a:p>
            <a:r>
              <a:rPr lang="fa-IR" b="1" dirty="0" smtClean="0"/>
              <a:t>اهداف ارائه</a:t>
            </a:r>
            <a:endParaRPr lang="fa-IR" b="1" dirty="0"/>
          </a:p>
        </p:txBody>
      </p:sp>
      <p:sp>
        <p:nvSpPr>
          <p:cNvPr id="4" name="Text Placeholder 3"/>
          <p:cNvSpPr txBox="1">
            <a:spLocks/>
          </p:cNvSpPr>
          <p:nvPr/>
        </p:nvSpPr>
        <p:spPr>
          <a:xfrm>
            <a:off x="1143000" y="2590800"/>
            <a:ext cx="7086601" cy="3962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Low">
              <a:lnSpc>
                <a:spcPct val="200000"/>
              </a:lnSpc>
            </a:pP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معرفی انواع روش های عمل آوری گوشت و سلامت آن</a:t>
            </a:r>
          </a:p>
          <a:p>
            <a:pPr algn="justLow">
              <a:lnSpc>
                <a:spcPct val="200000"/>
              </a:lnSpc>
            </a:pP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معرفی دود دادن مواد غذایی و تاثیرات آن</a:t>
            </a:r>
          </a:p>
          <a:p>
            <a:pPr algn="justLow">
              <a:lnSpc>
                <a:spcPct val="200000"/>
              </a:lnSpc>
            </a:pPr>
            <a:r>
              <a:rPr lang="fa-IR" dirty="0">
                <a:latin typeface="Adobe Arabic" pitchFamily="18" charset="-78"/>
                <a:cs typeface="Adobe Arabic" pitchFamily="18" charset="-78"/>
              </a:rPr>
              <a:t>شور کردن و نقش آن در محافظت از مواد </a:t>
            </a:r>
            <a:r>
              <a:rPr lang="fa-IR" dirty="0" smtClean="0">
                <a:latin typeface="Adobe Arabic" pitchFamily="18" charset="-78"/>
                <a:cs typeface="Adobe Arabic" pitchFamily="18" charset="-78"/>
              </a:rPr>
              <a:t>غذایی</a:t>
            </a:r>
            <a:endParaRPr lang="fa-IR" dirty="0"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43217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286000"/>
            <a:ext cx="8229600" cy="4191000"/>
          </a:xfrm>
        </p:spPr>
        <p:txBody>
          <a:bodyPr>
            <a:noAutofit/>
          </a:bodyPr>
          <a:lstStyle/>
          <a:p>
            <a:pPr algn="r"/>
            <a:r>
              <a:rPr lang="fa-IR" sz="2800" dirty="0" smtClean="0">
                <a:latin typeface="Adobe Arabic" pitchFamily="18" charset="-78"/>
                <a:cs typeface="Adobe Arabic" pitchFamily="18" charset="-78"/>
              </a:rPr>
              <a:t>کتاب تکنولوژی اصول نگهداری مواد غذایی نوشته دکتر فاطمی</a:t>
            </a:r>
            <a:endParaRPr lang="en-US" sz="2800" dirty="0" smtClean="0"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0" y="609600"/>
            <a:ext cx="8077200" cy="1143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prstMaterial="matte">
            <a:bevelT w="63500" h="63500" prst="artDeco"/>
            <a:contourClr>
              <a:srgbClr val="FFFFFF"/>
            </a:contourClr>
          </a:sp3d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rtl="1"/>
            <a:r>
              <a:rPr lang="fa-I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منابع</a:t>
            </a:r>
            <a:endParaRPr lang="fa-I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Arabic" pitchFamily="18" charset="-78"/>
              <a:cs typeface="Adobe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00973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>
          <a:xfrm>
            <a:off x="1295400" y="2895600"/>
            <a:ext cx="6629400" cy="259080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pPr rtl="1">
              <a:lnSpc>
                <a:spcPct val="150000"/>
              </a:lnSpc>
              <a:defRPr/>
            </a:pPr>
            <a:r>
              <a:rPr lang="fa-IR" sz="4400" b="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			اردیبهشت ماه </a:t>
            </a:r>
            <a:r>
              <a:rPr lang="fa-IR" sz="4400" b="0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B Nazanin" pitchFamily="2" charset="-78"/>
              </a:rPr>
              <a:t>1392</a:t>
            </a:r>
            <a:r>
              <a:rPr lang="fa-IR" sz="7200" dirty="0" smtClean="0">
                <a:solidFill>
                  <a:schemeClr val="accent5"/>
                </a:solidFill>
                <a:latin typeface="Adobe Arabic" pitchFamily="18" charset="-78"/>
                <a:cs typeface="Adobe Arabic" pitchFamily="18" charset="-78"/>
              </a:rPr>
              <a:t/>
            </a:r>
            <a:br>
              <a:rPr lang="fa-IR" sz="7200" dirty="0" smtClean="0">
                <a:solidFill>
                  <a:schemeClr val="accent5"/>
                </a:solidFill>
                <a:latin typeface="Adobe Arabic" pitchFamily="18" charset="-78"/>
                <a:cs typeface="Adobe Arabic" pitchFamily="18" charset="-78"/>
              </a:rPr>
            </a:br>
            <a:endParaRPr lang="en-US" sz="3600" dirty="0" smtClean="0">
              <a:solidFill>
                <a:schemeClr val="accent5"/>
              </a:solidFill>
              <a:effectLst/>
              <a:latin typeface="Century Gothic" pitchFamily="34" charset="0"/>
              <a:ea typeface="Adobe Fan Heiti Std B" pitchFamily="34" charset="-128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14800" y="1295400"/>
            <a:ext cx="44196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3200" dirty="0" smtClean="0">
                <a:latin typeface="Adobe Arabic" pitchFamily="18" charset="-78"/>
                <a:cs typeface="Adobe Arabic" pitchFamily="18" charset="-78"/>
              </a:rPr>
              <a:t>با تشکر از استاد گرامی</a:t>
            </a:r>
          </a:p>
          <a:p>
            <a:pPr algn="r" rtl="1"/>
            <a:r>
              <a:rPr lang="fa-IR" sz="4400" dirty="0" smtClean="0">
                <a:latin typeface="Adobe Arabic" pitchFamily="18" charset="-78"/>
                <a:cs typeface="Adobe Arabic" pitchFamily="18" charset="-78"/>
              </a:rPr>
              <a:t>جناب آقای </a:t>
            </a:r>
            <a:r>
              <a:rPr lang="fa-IR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Arabic" pitchFamily="18" charset="-78"/>
                <a:cs typeface="Adobe Arabic" pitchFamily="18" charset="-78"/>
              </a:rPr>
              <a:t>دکتر فرهمند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Arabic" pitchFamily="18" charset="-78"/>
              <a:cs typeface="Adobe Arabic" pitchFamily="18" charset="-78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>
        <p14:prism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نمک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838200" y="1600201"/>
            <a:ext cx="8077200" cy="2286000"/>
          </a:xfrm>
        </p:spPr>
        <p:txBody>
          <a:bodyPr>
            <a:normAutofit/>
          </a:bodyPr>
          <a:lstStyle/>
          <a:p>
            <a:pPr algn="justLow"/>
            <a:r>
              <a:rPr lang="fa-IR" dirty="0"/>
              <a:t>نمک از زمان های بسیار دور برای جلوگیری از فساد مورد استفاده قرار </a:t>
            </a:r>
            <a:r>
              <a:rPr lang="fa-IR" dirty="0" smtClean="0"/>
              <a:t>می‌گرفته </a:t>
            </a:r>
            <a:r>
              <a:rPr lang="fa-IR" dirty="0"/>
              <a:t>که در عین ممانعت از رشد بسیاری از </a:t>
            </a:r>
            <a:r>
              <a:rPr lang="fa-IR" dirty="0" smtClean="0"/>
              <a:t>میکروارگانیسم ها، مشکلی </a:t>
            </a:r>
            <a:r>
              <a:rPr lang="fa-IR" dirty="0"/>
              <a:t>برای تولید مواد غذایی مفید ایجاد نمی کند</a:t>
            </a:r>
            <a:r>
              <a:rPr lang="fa-IR" dirty="0" smtClean="0"/>
              <a:t>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3200400"/>
            <a:ext cx="4876801" cy="3955796"/>
          </a:xfrm>
        </p:spPr>
      </p:pic>
    </p:spTree>
    <p:extLst>
      <p:ext uri="{BB962C8B-B14F-4D97-AF65-F5344CB8AC3E}">
        <p14:creationId xmlns:p14="http://schemas.microsoft.com/office/powerpoint/2010/main" val="275658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 advAuto="50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228600"/>
            <a:ext cx="7924800" cy="2590800"/>
          </a:xfrm>
        </p:spPr>
        <p:txBody>
          <a:bodyPr>
            <a:normAutofit lnSpcReduction="10000"/>
          </a:bodyPr>
          <a:lstStyle/>
          <a:p>
            <a:r>
              <a:rPr lang="fa-IR" dirty="0"/>
              <a:t>در چنین حالتی نمک با جلوگیری از رشد میکرو ارگانیسم های زیان آور امکان رشد میکرو ارگانیسم های سودمند را فراهم می کند .</a:t>
            </a:r>
            <a:endParaRPr lang="en-US" dirty="0"/>
          </a:p>
          <a:p>
            <a:r>
              <a:rPr lang="fa-IR" dirty="0"/>
              <a:t>اگر این فرآیند در مورد گوشت </a:t>
            </a:r>
            <a:r>
              <a:rPr lang="fa-IR" dirty="0" smtClean="0"/>
              <a:t>باشد آن را </a:t>
            </a:r>
            <a:r>
              <a:rPr lang="fa-IR" dirty="0"/>
              <a:t>عمل آوری نامیده </a:t>
            </a:r>
            <a:r>
              <a:rPr lang="fa-IR" dirty="0" smtClean="0"/>
              <a:t>و </a:t>
            </a:r>
            <a:r>
              <a:rPr lang="fa-IR" dirty="0"/>
              <a:t>اگر در مورد میوه و سبزیجات باشد شور کردن می گویند</a:t>
            </a:r>
            <a:r>
              <a:rPr lang="fa-IR" dirty="0" smtClean="0"/>
              <a:t>.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819401"/>
            <a:ext cx="6146802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423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50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/>
              <a:t>عمل آوری گوشت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600201"/>
            <a:ext cx="8077200" cy="2133600"/>
          </a:xfrm>
        </p:spPr>
        <p:txBody>
          <a:bodyPr>
            <a:normAutofit fontScale="85000" lnSpcReduction="10000"/>
          </a:bodyPr>
          <a:lstStyle/>
          <a:p>
            <a:r>
              <a:rPr lang="fa-IR" dirty="0"/>
              <a:t>اساساً برای حفظ گوشت در زمان فراوانی و استفاده از آن در هنگام کمیابی صورت </a:t>
            </a:r>
            <a:r>
              <a:rPr lang="fa-IR" dirty="0" smtClean="0"/>
              <a:t>می‌گرفته است.</a:t>
            </a:r>
          </a:p>
          <a:p>
            <a:r>
              <a:rPr lang="fa-IR" dirty="0" smtClean="0"/>
              <a:t>که امروزه </a:t>
            </a:r>
            <a:r>
              <a:rPr lang="fa-IR" dirty="0"/>
              <a:t>به منظور جلوگیری از خصوصیات نامطلوب در گوشت </a:t>
            </a:r>
            <a:r>
              <a:rPr lang="fa-IR" dirty="0" smtClean="0"/>
              <a:t>درحد </a:t>
            </a:r>
            <a:r>
              <a:rPr lang="fa-IR" dirty="0"/>
              <a:t>ملایم انجام </a:t>
            </a:r>
            <a:r>
              <a:rPr lang="fa-IR" dirty="0" smtClean="0"/>
              <a:t>می</a:t>
            </a:r>
            <a:r>
              <a:rPr lang="fa-IR" dirty="0"/>
              <a:t>‌</a:t>
            </a:r>
            <a:r>
              <a:rPr lang="fa-IR" dirty="0" smtClean="0"/>
              <a:t>شود</a:t>
            </a:r>
            <a:r>
              <a:rPr lang="fa-IR" dirty="0"/>
              <a:t>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3444882"/>
            <a:ext cx="6072027" cy="3413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9277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dvAuto="50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اجزای اصلی </a:t>
            </a:r>
            <a:r>
              <a:rPr lang="ar-SA" dirty="0" smtClean="0"/>
              <a:t>عمل </a:t>
            </a:r>
            <a:r>
              <a:rPr lang="ar-SA" dirty="0"/>
              <a:t>آوری گوشت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a-IR" dirty="0"/>
              <a:t>اجزای اصلی در عمل آوری </a:t>
            </a:r>
            <a:r>
              <a:rPr lang="fa-IR" dirty="0" smtClean="0"/>
              <a:t>گوشت: </a:t>
            </a:r>
            <a:r>
              <a:rPr lang="fa-IR" dirty="0"/>
              <a:t>نمک، قند و نیتریت هستند و اجزای </a:t>
            </a:r>
            <a:r>
              <a:rPr lang="fa-IR" dirty="0" smtClean="0"/>
              <a:t>دیگر آن </a:t>
            </a:r>
            <a:r>
              <a:rPr lang="fa-IR" dirty="0"/>
              <a:t>شامل موارد </a:t>
            </a:r>
            <a:r>
              <a:rPr lang="fa-IR" dirty="0" smtClean="0"/>
              <a:t>زیر می‌باشد</a:t>
            </a:r>
            <a:endParaRPr lang="en-US" dirty="0"/>
          </a:p>
          <a:p>
            <a:pPr lvl="0">
              <a:lnSpc>
                <a:spcPct val="120000"/>
              </a:lnSpc>
            </a:pPr>
            <a:r>
              <a:rPr lang="fa-IR" dirty="0"/>
              <a:t>فسفات</a:t>
            </a:r>
            <a:endParaRPr lang="en-US" dirty="0"/>
          </a:p>
          <a:p>
            <a:pPr lvl="0">
              <a:lnSpc>
                <a:spcPct val="120000"/>
              </a:lnSpc>
            </a:pPr>
            <a:r>
              <a:rPr lang="fa-IR" dirty="0"/>
              <a:t>اسکوربات </a:t>
            </a:r>
            <a:endParaRPr lang="en-US" dirty="0"/>
          </a:p>
          <a:p>
            <a:pPr lvl="0">
              <a:lnSpc>
                <a:spcPct val="120000"/>
              </a:lnSpc>
            </a:pPr>
            <a:r>
              <a:rPr lang="fa-IR" dirty="0"/>
              <a:t>سوربات </a:t>
            </a:r>
            <a:endParaRPr lang="en-US" dirty="0"/>
          </a:p>
          <a:p>
            <a:pPr lvl="0">
              <a:lnSpc>
                <a:spcPct val="120000"/>
              </a:lnSpc>
            </a:pPr>
            <a:r>
              <a:rPr lang="fa-IR" dirty="0"/>
              <a:t>لاکتات </a:t>
            </a:r>
            <a:endParaRPr lang="en-US" dirty="0"/>
          </a:p>
          <a:p>
            <a:pPr lvl="0">
              <a:lnSpc>
                <a:spcPct val="120000"/>
              </a:lnSpc>
            </a:pPr>
            <a:r>
              <a:rPr lang="fa-IR" dirty="0"/>
              <a:t>منو سدیم </a:t>
            </a:r>
            <a:r>
              <a:rPr lang="fa-IR" dirty="0" smtClean="0"/>
              <a:t>گلوتامات</a:t>
            </a:r>
            <a:endParaRPr lang="en-US" dirty="0"/>
          </a:p>
          <a:p>
            <a:pPr lvl="0">
              <a:lnSpc>
                <a:spcPct val="120000"/>
              </a:lnSpc>
            </a:pPr>
            <a:r>
              <a:rPr lang="fa-IR" dirty="0"/>
              <a:t>پروتئین های گیاهی هیدرولیز شده 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3F3F5"/>
              </a:clrFrom>
              <a:clrTo>
                <a:srgbClr val="F3F3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" y="1987687"/>
            <a:ext cx="5713433" cy="380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16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7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25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dvAuto="50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48BxRTjzwKhAarpC8SPOi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FUQynbDZ7CnnKAa7cx9MM"/>
</p:tagLst>
</file>

<file path=ppt/theme/theme1.xml><?xml version="1.0" encoding="utf-8"?>
<a:theme xmlns:a="http://schemas.openxmlformats.org/drawingml/2006/main" name="Trai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JsFont">
      <a:majorFont>
        <a:latin typeface="Adobe Arabic"/>
        <a:ea typeface=""/>
        <a:cs typeface="Adobe Arabic"/>
      </a:majorFont>
      <a:minorFont>
        <a:latin typeface="Adobe Arabic"/>
        <a:ea typeface=""/>
        <a:cs typeface="Adobe Arab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Training</Template>
  <TotalTime>0</TotalTime>
  <Words>2428</Words>
  <Application>Microsoft Office PowerPoint</Application>
  <PresentationFormat>On-screen Show (4:3)</PresentationFormat>
  <Paragraphs>194</Paragraphs>
  <Slides>51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9" baseType="lpstr">
      <vt:lpstr>Adobe Fan Heiti Std B</vt:lpstr>
      <vt:lpstr>Adobe Arabic</vt:lpstr>
      <vt:lpstr>Arial</vt:lpstr>
      <vt:lpstr>B Nazanin</vt:lpstr>
      <vt:lpstr>B Titr</vt:lpstr>
      <vt:lpstr>Calibri</vt:lpstr>
      <vt:lpstr>Century Gothic</vt:lpstr>
      <vt:lpstr>Training</vt:lpstr>
      <vt:lpstr>PowerPoint Presentation</vt:lpstr>
      <vt:lpstr>PowerPoint Presentation</vt:lpstr>
      <vt:lpstr>PowerPoint Presentation</vt:lpstr>
      <vt:lpstr>PowerPoint Presentation</vt:lpstr>
      <vt:lpstr>اهداف ارائه</vt:lpstr>
      <vt:lpstr>نمک</vt:lpstr>
      <vt:lpstr>PowerPoint Presentation</vt:lpstr>
      <vt:lpstr>عمل آوری گوشت</vt:lpstr>
      <vt:lpstr>اجزای اصلی عمل آوری گوشت</vt:lpstr>
      <vt:lpstr>PowerPoint Presentation</vt:lpstr>
      <vt:lpstr>PowerPoint Presentation</vt:lpstr>
      <vt:lpstr>PowerPoint Presentation</vt:lpstr>
      <vt:lpstr>قند</vt:lpstr>
      <vt:lpstr>PowerPoint Presentation</vt:lpstr>
      <vt:lpstr>نیتریت و نیترات</vt:lpstr>
      <vt:lpstr>PowerPoint Presentation</vt:lpstr>
      <vt:lpstr>PowerPoint Presentation</vt:lpstr>
      <vt:lpstr>فسفات</vt:lpstr>
      <vt:lpstr>اسکوربات</vt:lpstr>
      <vt:lpstr>رنگ گوشت عمل آمده</vt:lpstr>
      <vt:lpstr>روش های عمل آوری گوشت</vt:lpstr>
      <vt:lpstr>عمل آوری با نمک خشک</vt:lpstr>
      <vt:lpstr>عمل آوری با محلول نمک</vt:lpstr>
      <vt:lpstr>عمل آوری با محلول نمک</vt:lpstr>
      <vt:lpstr>عمل آوری گرم</vt:lpstr>
      <vt:lpstr>سلامت گوشت های عمل‌آمده</vt:lpstr>
      <vt:lpstr>PowerPoint Presentation</vt:lpstr>
      <vt:lpstr>دود دادن</vt:lpstr>
      <vt:lpstr>ترکیب دود</vt:lpstr>
      <vt:lpstr>ترکیب دود</vt:lpstr>
      <vt:lpstr>اثرات مطلوب و نامطلوب دود دادن</vt:lpstr>
      <vt:lpstr>دود دادن می تواند آثار نامطلوبی نیز داشته باشد</vt:lpstr>
      <vt:lpstr>روش های تولید دود</vt:lpstr>
      <vt:lpstr>روش های استفاده از دود</vt:lpstr>
      <vt:lpstr>روش های استفاده از دود</vt:lpstr>
      <vt:lpstr>روش های استفاده از دود</vt:lpstr>
      <vt:lpstr>شور کردن ماهی</vt:lpstr>
      <vt:lpstr>اثرات نامطلوب نمک کلسیم و منیزیم</vt:lpstr>
      <vt:lpstr>شور کردن میوه ها و سبزی ها</vt:lpstr>
      <vt:lpstr>خیار</vt:lpstr>
      <vt:lpstr>خیار</vt:lpstr>
      <vt:lpstr>PowerPoint Presentation</vt:lpstr>
      <vt:lpstr>خیارشور تولید و عرضه شده در بازار ایران</vt:lpstr>
      <vt:lpstr>بادکردگی</vt:lpstr>
      <vt:lpstr>بادکردگی</vt:lpstr>
      <vt:lpstr>نرم شدن</vt:lpstr>
      <vt:lpstr>زیتون سبز</vt:lpstr>
      <vt:lpstr>کلم</vt:lpstr>
      <vt:lpstr>بازیابی آب نمک</vt:lpstr>
      <vt:lpstr>PowerPoint Presentation</vt:lpstr>
      <vt:lpstr>   اردیبهشت ماه 1392 </vt:lpstr>
    </vt:vector>
  </TitlesOfParts>
  <Manager/>
  <Company/>
  <LinksUpToDate>false</LinksUpToDate>
  <SharedDoc>false</SharedDoc>
  <HyperlinkBase>http://Evazzadeh.com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Osoole_Negahdari_Mavad</dc:title>
  <dc:creator/>
  <dc:description>http://evazzadeh.com</dc:description>
  <cp:lastModifiedBy/>
  <cp:revision>1</cp:revision>
  <dcterms:created xsi:type="dcterms:W3CDTF">2011-11-26T15:07:34Z</dcterms:created>
  <dcterms:modified xsi:type="dcterms:W3CDTF">2014-04-10T21:38:41Z</dcterms:modified>
  <cp:contentStatus>Published</cp:contentStatus>
</cp:coreProperties>
</file>